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3"/>
  </p:notesMasterIdLst>
  <p:sldIdLst>
    <p:sldId id="256" r:id="rId2"/>
    <p:sldId id="257" r:id="rId3"/>
    <p:sldId id="275" r:id="rId4"/>
    <p:sldId id="287" r:id="rId5"/>
    <p:sldId id="279" r:id="rId6"/>
    <p:sldId id="280" r:id="rId7"/>
    <p:sldId id="281" r:id="rId8"/>
    <p:sldId id="282" r:id="rId9"/>
    <p:sldId id="294" r:id="rId10"/>
    <p:sldId id="292" r:id="rId11"/>
    <p:sldId id="295" r:id="rId12"/>
    <p:sldId id="296" r:id="rId13"/>
    <p:sldId id="285" r:id="rId14"/>
    <p:sldId id="289" r:id="rId15"/>
    <p:sldId id="298" r:id="rId16"/>
    <p:sldId id="299" r:id="rId17"/>
    <p:sldId id="290" r:id="rId18"/>
    <p:sldId id="297" r:id="rId19"/>
    <p:sldId id="277" r:id="rId20"/>
    <p:sldId id="270" r:id="rId21"/>
    <p:sldId id="278"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0B4C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1" autoAdjust="0"/>
    <p:restoredTop sz="94660"/>
  </p:normalViewPr>
  <p:slideViewPr>
    <p:cSldViewPr snapToGrid="0">
      <p:cViewPr varScale="1">
        <p:scale>
          <a:sx n="121" d="100"/>
          <a:sy n="121" d="100"/>
        </p:scale>
        <p:origin x="132" y="1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BC199D-DAF6-449A-9FF9-155BF9AEE243}" type="datetimeFigureOut">
              <a:rPr lang="en-US" smtClean="0"/>
              <a:t>3/9/2021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90E13C-624F-4B42-B6F1-6B1D2B8B3D93}" type="slidenum">
              <a:rPr lang="en-US" smtClean="0"/>
              <a:t>‹#›</a:t>
            </a:fld>
            <a:endParaRPr lang="en-US"/>
          </a:p>
        </p:txBody>
      </p:sp>
    </p:spTree>
    <p:extLst>
      <p:ext uri="{BB962C8B-B14F-4D97-AF65-F5344CB8AC3E}">
        <p14:creationId xmlns:p14="http://schemas.microsoft.com/office/powerpoint/2010/main" val="1940610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9" name="Google Shape;8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6" name="Google Shape;9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baseline="30000" dirty="0">
                <a:solidFill>
                  <a:schemeClr val="tx1"/>
                </a:solidFill>
                <a:effectLst/>
                <a:latin typeface="+mn-lt"/>
                <a:ea typeface="+mn-ea"/>
                <a:cs typeface="+mn-cs"/>
              </a:rPr>
              <a:t>JER 16:14-16</a:t>
            </a:r>
          </a:p>
          <a:p>
            <a:r>
              <a:rPr lang="en-US" sz="1200" b="1" i="0" kern="1200" baseline="30000" dirty="0">
                <a:solidFill>
                  <a:schemeClr val="tx1"/>
                </a:solidFill>
                <a:effectLst/>
                <a:latin typeface="+mn-lt"/>
                <a:ea typeface="+mn-ea"/>
                <a:cs typeface="+mn-cs"/>
              </a:rPr>
              <a:t>14 </a:t>
            </a:r>
            <a:r>
              <a:rPr lang="en-US" sz="1200" b="0" i="0" kern="1200" dirty="0">
                <a:solidFill>
                  <a:schemeClr val="tx1"/>
                </a:solidFill>
                <a:effectLst/>
                <a:latin typeface="+mn-lt"/>
                <a:ea typeface="+mn-ea"/>
                <a:cs typeface="+mn-cs"/>
              </a:rPr>
              <a:t>Therefore, the days are surely coming, says the </a:t>
            </a:r>
            <a:r>
              <a:rPr lang="en-US" sz="1200" b="0" i="0" kern="1200" cap="small" dirty="0">
                <a:solidFill>
                  <a:schemeClr val="tx1"/>
                </a:solidFill>
                <a:effectLst/>
                <a:latin typeface="+mn-lt"/>
                <a:ea typeface="+mn-ea"/>
                <a:cs typeface="+mn-cs"/>
              </a:rPr>
              <a:t>Lord</a:t>
            </a:r>
            <a:r>
              <a:rPr lang="en-US" sz="1200" b="0" i="0" kern="1200" dirty="0">
                <a:solidFill>
                  <a:schemeClr val="tx1"/>
                </a:solidFill>
                <a:effectLst/>
                <a:latin typeface="+mn-lt"/>
                <a:ea typeface="+mn-ea"/>
                <a:cs typeface="+mn-cs"/>
              </a:rPr>
              <a:t>, when it shall no longer be said, “As the </a:t>
            </a:r>
            <a:r>
              <a:rPr lang="en-US" sz="1200" b="0" i="0" kern="1200" cap="small" dirty="0">
                <a:solidFill>
                  <a:schemeClr val="tx1"/>
                </a:solidFill>
                <a:effectLst/>
                <a:latin typeface="+mn-lt"/>
                <a:ea typeface="+mn-ea"/>
                <a:cs typeface="+mn-cs"/>
              </a:rPr>
              <a:t>Lord</a:t>
            </a:r>
            <a:r>
              <a:rPr lang="en-US" sz="1200" b="0" i="0" kern="1200" dirty="0">
                <a:solidFill>
                  <a:schemeClr val="tx1"/>
                </a:solidFill>
                <a:effectLst/>
                <a:latin typeface="+mn-lt"/>
                <a:ea typeface="+mn-ea"/>
                <a:cs typeface="+mn-cs"/>
              </a:rPr>
              <a:t> lives who brought the people of Israel up out of the land of Egypt,” </a:t>
            </a:r>
            <a:r>
              <a:rPr lang="en-US" sz="1200" b="1" i="0" kern="1200" baseline="30000" dirty="0">
                <a:solidFill>
                  <a:schemeClr val="tx1"/>
                </a:solidFill>
                <a:effectLst/>
                <a:latin typeface="+mn-lt"/>
                <a:ea typeface="+mn-ea"/>
                <a:cs typeface="+mn-cs"/>
              </a:rPr>
              <a:t>15 </a:t>
            </a:r>
            <a:r>
              <a:rPr lang="en-US" sz="1200" b="0" i="0" kern="1200" dirty="0">
                <a:solidFill>
                  <a:schemeClr val="tx1"/>
                </a:solidFill>
                <a:effectLst/>
                <a:latin typeface="+mn-lt"/>
                <a:ea typeface="+mn-ea"/>
                <a:cs typeface="+mn-cs"/>
              </a:rPr>
              <a:t>but “As the </a:t>
            </a:r>
            <a:r>
              <a:rPr lang="en-US" sz="1200" b="0" i="0" kern="1200" cap="small" dirty="0">
                <a:solidFill>
                  <a:schemeClr val="tx1"/>
                </a:solidFill>
                <a:effectLst/>
                <a:latin typeface="+mn-lt"/>
                <a:ea typeface="+mn-ea"/>
                <a:cs typeface="+mn-cs"/>
              </a:rPr>
              <a:t>Lord</a:t>
            </a:r>
            <a:r>
              <a:rPr lang="en-US" sz="1200" b="0" i="0" kern="1200" dirty="0">
                <a:solidFill>
                  <a:schemeClr val="tx1"/>
                </a:solidFill>
                <a:effectLst/>
                <a:latin typeface="+mn-lt"/>
                <a:ea typeface="+mn-ea"/>
                <a:cs typeface="+mn-cs"/>
              </a:rPr>
              <a:t> lives who brought the people of Israel up out of the land of the north and out of all the lands where he had driven them.” For I will bring them back to their own land that I gave to their ancestors.</a:t>
            </a:r>
          </a:p>
          <a:p>
            <a:r>
              <a:rPr lang="en-US" sz="1200" b="1" i="0" kern="1200" baseline="30000" dirty="0">
                <a:solidFill>
                  <a:schemeClr val="tx1"/>
                </a:solidFill>
                <a:effectLst/>
                <a:latin typeface="+mn-lt"/>
                <a:ea typeface="+mn-ea"/>
                <a:cs typeface="+mn-cs"/>
              </a:rPr>
              <a:t>16 </a:t>
            </a:r>
            <a:r>
              <a:rPr lang="en-US" sz="1200" b="0" i="0" kern="1200" dirty="0">
                <a:solidFill>
                  <a:schemeClr val="tx1"/>
                </a:solidFill>
                <a:effectLst/>
                <a:latin typeface="+mn-lt"/>
                <a:ea typeface="+mn-ea"/>
                <a:cs typeface="+mn-cs"/>
              </a:rPr>
              <a:t>I am now sending for many fishermen, says the </a:t>
            </a:r>
            <a:r>
              <a:rPr lang="en-US" sz="1200" b="0" i="0" kern="1200" cap="small" dirty="0">
                <a:solidFill>
                  <a:schemeClr val="tx1"/>
                </a:solidFill>
                <a:effectLst/>
                <a:latin typeface="+mn-lt"/>
                <a:ea typeface="+mn-ea"/>
                <a:cs typeface="+mn-cs"/>
              </a:rPr>
              <a:t>Lord</a:t>
            </a:r>
            <a:r>
              <a:rPr lang="en-US" sz="1200" b="0" i="0" kern="1200" dirty="0">
                <a:solidFill>
                  <a:schemeClr val="tx1"/>
                </a:solidFill>
                <a:effectLst/>
                <a:latin typeface="+mn-lt"/>
                <a:ea typeface="+mn-ea"/>
                <a:cs typeface="+mn-cs"/>
              </a:rPr>
              <a:t>, and they shall catch them; and afterward I will send for many hunters, and they shall hunt them from every mountain and every hill, and out of the clefts of the rocks. </a:t>
            </a:r>
          </a:p>
          <a:p>
            <a:endParaRPr lang="en-US" dirty="0"/>
          </a:p>
        </p:txBody>
      </p:sp>
      <p:sp>
        <p:nvSpPr>
          <p:cNvPr id="4" name="Slide Number Placeholder 3"/>
          <p:cNvSpPr>
            <a:spLocks noGrp="1"/>
          </p:cNvSpPr>
          <p:nvPr>
            <p:ph type="sldNum" sz="quarter" idx="5"/>
          </p:nvPr>
        </p:nvSpPr>
        <p:spPr/>
        <p:txBody>
          <a:bodyPr/>
          <a:lstStyle/>
          <a:p>
            <a:fld id="{0290E13C-624F-4B42-B6F1-6B1D2B8B3D93}" type="slidenum">
              <a:rPr lang="en-US" smtClean="0"/>
              <a:t>6</a:t>
            </a:fld>
            <a:endParaRPr lang="en-US"/>
          </a:p>
        </p:txBody>
      </p:sp>
    </p:spTree>
    <p:extLst>
      <p:ext uri="{BB962C8B-B14F-4D97-AF65-F5344CB8AC3E}">
        <p14:creationId xmlns:p14="http://schemas.microsoft.com/office/powerpoint/2010/main" val="31793273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dependent on any special status of the possible candidates or the person called</a:t>
            </a:r>
          </a:p>
        </p:txBody>
      </p:sp>
      <p:sp>
        <p:nvSpPr>
          <p:cNvPr id="4" name="Slide Number Placeholder 3"/>
          <p:cNvSpPr>
            <a:spLocks noGrp="1"/>
          </p:cNvSpPr>
          <p:nvPr>
            <p:ph type="sldNum" sz="quarter" idx="5"/>
          </p:nvPr>
        </p:nvSpPr>
        <p:spPr/>
        <p:txBody>
          <a:bodyPr/>
          <a:lstStyle/>
          <a:p>
            <a:fld id="{0290E13C-624F-4B42-B6F1-6B1D2B8B3D93}" type="slidenum">
              <a:rPr lang="en-US" smtClean="0"/>
              <a:t>12</a:t>
            </a:fld>
            <a:endParaRPr lang="en-US"/>
          </a:p>
        </p:txBody>
      </p:sp>
    </p:spTree>
    <p:extLst>
      <p:ext uri="{BB962C8B-B14F-4D97-AF65-F5344CB8AC3E}">
        <p14:creationId xmlns:p14="http://schemas.microsoft.com/office/powerpoint/2010/main" val="20667413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change of name signifies a new beginning, a new birth, a new identity, and a new mission. </a:t>
            </a:r>
          </a:p>
          <a:p>
            <a:endParaRPr lang="en-US" dirty="0"/>
          </a:p>
        </p:txBody>
      </p:sp>
      <p:sp>
        <p:nvSpPr>
          <p:cNvPr id="4" name="Slide Number Placeholder 3"/>
          <p:cNvSpPr>
            <a:spLocks noGrp="1"/>
          </p:cNvSpPr>
          <p:nvPr>
            <p:ph type="sldNum" sz="quarter" idx="5"/>
          </p:nvPr>
        </p:nvSpPr>
        <p:spPr/>
        <p:txBody>
          <a:bodyPr/>
          <a:lstStyle/>
          <a:p>
            <a:fld id="{0290E13C-624F-4B42-B6F1-6B1D2B8B3D93}" type="slidenum">
              <a:rPr lang="en-US" smtClean="0"/>
              <a:t>13</a:t>
            </a:fld>
            <a:endParaRPr lang="en-US"/>
          </a:p>
        </p:txBody>
      </p:sp>
    </p:spTree>
    <p:extLst>
      <p:ext uri="{BB962C8B-B14F-4D97-AF65-F5344CB8AC3E}">
        <p14:creationId xmlns:p14="http://schemas.microsoft.com/office/powerpoint/2010/main" val="2498837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9" name="Google Shape;169;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68CF2F14-AC39-4BFF-91BE-830605574018}" type="datetimeFigureOut">
              <a:rPr lang="en-US" smtClean="0"/>
              <a:t>3/9/2021</a:t>
            </a:fld>
            <a:endParaRPr lang="en-US"/>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C1FD88E8-3FC9-4A1D-AE1E-ABD33789E33F}" type="slidenum">
              <a:rPr lang="en-US" smtClean="0"/>
              <a:t>‹#›</a:t>
            </a:fld>
            <a:endParaRPr lang="en-US"/>
          </a:p>
        </p:txBody>
      </p:sp>
    </p:spTree>
    <p:extLst>
      <p:ext uri="{BB962C8B-B14F-4D97-AF65-F5344CB8AC3E}">
        <p14:creationId xmlns:p14="http://schemas.microsoft.com/office/powerpoint/2010/main" val="2704165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CF2F14-AC39-4BFF-91BE-830605574018}" type="datetimeFigureOut">
              <a:rPr lang="en-US" smtClean="0"/>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D88E8-3FC9-4A1D-AE1E-ABD33789E33F}" type="slidenum">
              <a:rPr lang="en-US" smtClean="0"/>
              <a:t>‹#›</a:t>
            </a:fld>
            <a:endParaRPr lang="en-US"/>
          </a:p>
        </p:txBody>
      </p:sp>
    </p:spTree>
    <p:extLst>
      <p:ext uri="{BB962C8B-B14F-4D97-AF65-F5344CB8AC3E}">
        <p14:creationId xmlns:p14="http://schemas.microsoft.com/office/powerpoint/2010/main" val="2233235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CF2F14-AC39-4BFF-91BE-830605574018}" type="datetimeFigureOut">
              <a:rPr lang="en-US" smtClean="0"/>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D88E8-3FC9-4A1D-AE1E-ABD33789E33F}" type="slidenum">
              <a:rPr lang="en-US" smtClean="0"/>
              <a:t>‹#›</a:t>
            </a:fld>
            <a:endParaRPr lang="en-US"/>
          </a:p>
        </p:txBody>
      </p:sp>
    </p:spTree>
    <p:extLst>
      <p:ext uri="{BB962C8B-B14F-4D97-AF65-F5344CB8AC3E}">
        <p14:creationId xmlns:p14="http://schemas.microsoft.com/office/powerpoint/2010/main" val="3065652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CF2F14-AC39-4BFF-91BE-830605574018}" type="datetimeFigureOut">
              <a:rPr lang="en-US" smtClean="0"/>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D88E8-3FC9-4A1D-AE1E-ABD33789E33F}" type="slidenum">
              <a:rPr lang="en-US" smtClean="0"/>
              <a:t>‹#›</a:t>
            </a:fld>
            <a:endParaRPr lang="en-US"/>
          </a:p>
        </p:txBody>
      </p:sp>
    </p:spTree>
    <p:extLst>
      <p:ext uri="{BB962C8B-B14F-4D97-AF65-F5344CB8AC3E}">
        <p14:creationId xmlns:p14="http://schemas.microsoft.com/office/powerpoint/2010/main" val="254159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8CF2F14-AC39-4BFF-91BE-830605574018}" type="datetimeFigureOut">
              <a:rPr lang="en-US" smtClean="0"/>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D88E8-3FC9-4A1D-AE1E-ABD33789E33F}" type="slidenum">
              <a:rPr lang="en-US" smtClean="0"/>
              <a:t>‹#›</a:t>
            </a:fld>
            <a:endParaRPr lang="en-US"/>
          </a:p>
        </p:txBody>
      </p:sp>
    </p:spTree>
    <p:extLst>
      <p:ext uri="{BB962C8B-B14F-4D97-AF65-F5344CB8AC3E}">
        <p14:creationId xmlns:p14="http://schemas.microsoft.com/office/powerpoint/2010/main" val="1939457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8CF2F14-AC39-4BFF-91BE-830605574018}" type="datetimeFigureOut">
              <a:rPr lang="en-US" smtClean="0"/>
              <a:t>3/9/2021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D88E8-3FC9-4A1D-AE1E-ABD33789E33F}" type="slidenum">
              <a:rPr lang="en-US" smtClean="0"/>
              <a:t>‹#›</a:t>
            </a:fld>
            <a:endParaRPr lang="en-US"/>
          </a:p>
        </p:txBody>
      </p:sp>
    </p:spTree>
    <p:extLst>
      <p:ext uri="{BB962C8B-B14F-4D97-AF65-F5344CB8AC3E}">
        <p14:creationId xmlns:p14="http://schemas.microsoft.com/office/powerpoint/2010/main" val="2824808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CF2F14-AC39-4BFF-91BE-830605574018}" type="datetimeFigureOut">
              <a:rPr lang="en-US" smtClean="0"/>
              <a:t>3/9/2021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D88E8-3FC9-4A1D-AE1E-ABD33789E33F}" type="slidenum">
              <a:rPr lang="en-US" smtClean="0"/>
              <a:t>‹#›</a:t>
            </a:fld>
            <a:endParaRPr lang="en-US"/>
          </a:p>
        </p:txBody>
      </p:sp>
    </p:spTree>
    <p:extLst>
      <p:ext uri="{BB962C8B-B14F-4D97-AF65-F5344CB8AC3E}">
        <p14:creationId xmlns:p14="http://schemas.microsoft.com/office/powerpoint/2010/main" val="1576460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8CF2F14-AC39-4BFF-91BE-830605574018}" type="datetimeFigureOut">
              <a:rPr lang="en-US" smtClean="0"/>
              <a:t>3/9/2021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D88E8-3FC9-4A1D-AE1E-ABD33789E33F}" type="slidenum">
              <a:rPr lang="en-US" smtClean="0"/>
              <a:t>‹#›</a:t>
            </a:fld>
            <a:endParaRPr lang="en-US"/>
          </a:p>
        </p:txBody>
      </p:sp>
    </p:spTree>
    <p:extLst>
      <p:ext uri="{BB962C8B-B14F-4D97-AF65-F5344CB8AC3E}">
        <p14:creationId xmlns:p14="http://schemas.microsoft.com/office/powerpoint/2010/main" val="3248262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F2F14-AC39-4BFF-91BE-830605574018}" type="datetimeFigureOut">
              <a:rPr lang="en-US" smtClean="0"/>
              <a:t>3/9/2021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D88E8-3FC9-4A1D-AE1E-ABD33789E33F}" type="slidenum">
              <a:rPr lang="en-US" smtClean="0"/>
              <a:t>‹#›</a:t>
            </a:fld>
            <a:endParaRPr lang="en-US"/>
          </a:p>
        </p:txBody>
      </p:sp>
    </p:spTree>
    <p:extLst>
      <p:ext uri="{BB962C8B-B14F-4D97-AF65-F5344CB8AC3E}">
        <p14:creationId xmlns:p14="http://schemas.microsoft.com/office/powerpoint/2010/main" val="3840991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Edit Master text styles</a:t>
            </a:r>
          </a:p>
        </p:txBody>
      </p:sp>
      <p:sp>
        <p:nvSpPr>
          <p:cNvPr id="5" name="Date Placeholder 4"/>
          <p:cNvSpPr>
            <a:spLocks noGrp="1"/>
          </p:cNvSpPr>
          <p:nvPr>
            <p:ph type="dt" sz="half" idx="10"/>
          </p:nvPr>
        </p:nvSpPr>
        <p:spPr/>
        <p:txBody>
          <a:bodyPr/>
          <a:lstStyle/>
          <a:p>
            <a:fld id="{68CF2F14-AC39-4BFF-91BE-830605574018}" type="datetimeFigureOut">
              <a:rPr lang="en-US" smtClean="0"/>
              <a:t>3/9/2021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C1FD88E8-3FC9-4A1D-AE1E-ABD33789E33F}" type="slidenum">
              <a:rPr lang="en-US" smtClean="0"/>
              <a:t>‹#›</a:t>
            </a:fld>
            <a:endParaRPr lang="en-US"/>
          </a:p>
        </p:txBody>
      </p:sp>
    </p:spTree>
    <p:extLst>
      <p:ext uri="{BB962C8B-B14F-4D97-AF65-F5344CB8AC3E}">
        <p14:creationId xmlns:p14="http://schemas.microsoft.com/office/powerpoint/2010/main" val="3089551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68CF2F14-AC39-4BFF-91BE-830605574018}" type="datetimeFigureOut">
              <a:rPr lang="en-US" smtClean="0"/>
              <a:t>3/9/2021</a:t>
            </a:fld>
            <a:endParaRPr lang="en-US"/>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C1FD88E8-3FC9-4A1D-AE1E-ABD33789E33F}" type="slidenum">
              <a:rPr lang="en-US" smtClean="0"/>
              <a:t>‹#›</a:t>
            </a:fld>
            <a:endParaRPr lang="en-US"/>
          </a:p>
        </p:txBody>
      </p:sp>
    </p:spTree>
    <p:extLst>
      <p:ext uri="{BB962C8B-B14F-4D97-AF65-F5344CB8AC3E}">
        <p14:creationId xmlns:p14="http://schemas.microsoft.com/office/powerpoint/2010/main" val="59539379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68CF2F14-AC39-4BFF-91BE-830605574018}" type="datetimeFigureOut">
              <a:rPr lang="en-US" smtClean="0"/>
              <a:t>3/9/2021</a:t>
            </a:fld>
            <a:endParaRPr lang="en-US"/>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C1FD88E8-3FC9-4A1D-AE1E-ABD33789E33F}" type="slidenum">
              <a:rPr lang="en-US" smtClean="0"/>
              <a:t>‹#›</a:t>
            </a:fld>
            <a:endParaRPr lang="en-US"/>
          </a:p>
        </p:txBody>
      </p:sp>
    </p:spTree>
    <p:extLst>
      <p:ext uri="{BB962C8B-B14F-4D97-AF65-F5344CB8AC3E}">
        <p14:creationId xmlns:p14="http://schemas.microsoft.com/office/powerpoint/2010/main" val="161137248"/>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B0C71-E9BE-44C4-A22C-C3B788DF32B8}"/>
              </a:ext>
            </a:extLst>
          </p:cNvPr>
          <p:cNvSpPr>
            <a:spLocks noGrp="1"/>
          </p:cNvSpPr>
          <p:nvPr>
            <p:ph type="ctrTitle"/>
          </p:nvPr>
        </p:nvSpPr>
        <p:spPr>
          <a:xfrm>
            <a:off x="603504" y="770466"/>
            <a:ext cx="10782300" cy="4652871"/>
          </a:xfrm>
        </p:spPr>
        <p:txBody>
          <a:bodyPr/>
          <a:lstStyle/>
          <a:p>
            <a:r>
              <a:rPr lang="en-US" dirty="0"/>
              <a:t>The Gospel of Mark</a:t>
            </a:r>
            <a:br>
              <a:rPr lang="en-US" dirty="0"/>
            </a:br>
            <a:r>
              <a:rPr lang="en-US" sz="4000" dirty="0"/>
              <a:t>-Discipleship</a:t>
            </a:r>
            <a:endParaRPr lang="en-US" dirty="0"/>
          </a:p>
        </p:txBody>
      </p:sp>
    </p:spTree>
    <p:extLst>
      <p:ext uri="{BB962C8B-B14F-4D97-AF65-F5344CB8AC3E}">
        <p14:creationId xmlns:p14="http://schemas.microsoft.com/office/powerpoint/2010/main" val="3464575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F7603-97DA-4079-930F-3AA88498B841}"/>
              </a:ext>
            </a:extLst>
          </p:cNvPr>
          <p:cNvSpPr>
            <a:spLocks noGrp="1"/>
          </p:cNvSpPr>
          <p:nvPr>
            <p:ph type="title"/>
          </p:nvPr>
        </p:nvSpPr>
        <p:spPr/>
        <p:txBody>
          <a:bodyPr/>
          <a:lstStyle/>
          <a:p>
            <a:r>
              <a:rPr lang="en-US" dirty="0"/>
              <a:t>The Twelve</a:t>
            </a:r>
          </a:p>
        </p:txBody>
      </p:sp>
      <p:sp>
        <p:nvSpPr>
          <p:cNvPr id="3" name="Content Placeholder 2">
            <a:extLst>
              <a:ext uri="{FF2B5EF4-FFF2-40B4-BE49-F238E27FC236}">
                <a16:creationId xmlns:a16="http://schemas.microsoft.com/office/drawing/2014/main" id="{903527D0-708F-4587-BC56-081643F0517D}"/>
              </a:ext>
            </a:extLst>
          </p:cNvPr>
          <p:cNvSpPr>
            <a:spLocks noGrp="1"/>
          </p:cNvSpPr>
          <p:nvPr>
            <p:ph idx="1"/>
          </p:nvPr>
        </p:nvSpPr>
        <p:spPr/>
        <p:txBody>
          <a:bodyPr>
            <a:normAutofit/>
          </a:bodyPr>
          <a:lstStyle/>
          <a:p>
            <a:r>
              <a:rPr lang="en-US" sz="1800" dirty="0"/>
              <a:t>3:13-19</a:t>
            </a:r>
          </a:p>
          <a:p>
            <a:r>
              <a:rPr lang="en-US" dirty="0"/>
              <a:t>He went up the mountain and summoned those whom he wanted and they came to him.  He appointed twelve [whom he also named apostles] that they might be with him and he might send them forth to preach and to have authority to drive out demons: [he appointed the twelve:] Simon, whom he named Peter;  James, son of Zebedee, and John the brother of James, whom he named </a:t>
            </a:r>
            <a:r>
              <a:rPr lang="en-US" dirty="0" err="1"/>
              <a:t>Boanerges</a:t>
            </a:r>
            <a:r>
              <a:rPr lang="en-US" dirty="0"/>
              <a:t>, that is, sons of thunder;  Andrew, Philip, Bartholomew, Matthew, Thomas, James the son of Alphaeus; Thaddeus, Simon the </a:t>
            </a:r>
            <a:r>
              <a:rPr lang="en-US" dirty="0" err="1"/>
              <a:t>Cananean</a:t>
            </a:r>
            <a:r>
              <a:rPr lang="en-US" dirty="0"/>
              <a:t>, and Judas Iscariot who betrayed him.</a:t>
            </a:r>
            <a:endParaRPr lang="en-US" sz="1800" dirty="0"/>
          </a:p>
        </p:txBody>
      </p:sp>
    </p:spTree>
    <p:extLst>
      <p:ext uri="{BB962C8B-B14F-4D97-AF65-F5344CB8AC3E}">
        <p14:creationId xmlns:p14="http://schemas.microsoft.com/office/powerpoint/2010/main" val="2537181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50F958C-0C32-4832-AF57-1F8A0735F8B1}"/>
              </a:ext>
            </a:extLst>
          </p:cNvPr>
          <p:cNvSpPr txBox="1"/>
          <p:nvPr/>
        </p:nvSpPr>
        <p:spPr>
          <a:xfrm>
            <a:off x="9577552" y="31530"/>
            <a:ext cx="2614448" cy="6779172"/>
          </a:xfrm>
          <a:prstGeom prst="rect">
            <a:avLst/>
          </a:prstGeom>
          <a:solidFill>
            <a:srgbClr val="50B4C8"/>
          </a:solidFill>
        </p:spPr>
        <p:txBody>
          <a:bodyPr wrap="square" rtlCol="0">
            <a:spAutoFit/>
          </a:bodyPr>
          <a:lstStyle/>
          <a:p>
            <a:endParaRPr lang="en-US" dirty="0"/>
          </a:p>
        </p:txBody>
      </p:sp>
      <p:sp>
        <p:nvSpPr>
          <p:cNvPr id="2" name="Title 1">
            <a:extLst>
              <a:ext uri="{FF2B5EF4-FFF2-40B4-BE49-F238E27FC236}">
                <a16:creationId xmlns:a16="http://schemas.microsoft.com/office/drawing/2014/main" id="{F83F7603-97DA-4079-930F-3AA88498B841}"/>
              </a:ext>
            </a:extLst>
          </p:cNvPr>
          <p:cNvSpPr>
            <a:spLocks noGrp="1"/>
          </p:cNvSpPr>
          <p:nvPr>
            <p:ph type="title"/>
          </p:nvPr>
        </p:nvSpPr>
        <p:spPr/>
        <p:txBody>
          <a:bodyPr/>
          <a:lstStyle/>
          <a:p>
            <a:r>
              <a:rPr lang="en-US" dirty="0"/>
              <a:t>The Twelve</a:t>
            </a:r>
          </a:p>
        </p:txBody>
      </p:sp>
      <p:sp>
        <p:nvSpPr>
          <p:cNvPr id="3" name="Content Placeholder 2">
            <a:extLst>
              <a:ext uri="{FF2B5EF4-FFF2-40B4-BE49-F238E27FC236}">
                <a16:creationId xmlns:a16="http://schemas.microsoft.com/office/drawing/2014/main" id="{903527D0-708F-4587-BC56-081643F0517D}"/>
              </a:ext>
            </a:extLst>
          </p:cNvPr>
          <p:cNvSpPr>
            <a:spLocks noGrp="1"/>
          </p:cNvSpPr>
          <p:nvPr>
            <p:ph idx="1"/>
          </p:nvPr>
        </p:nvSpPr>
        <p:spPr>
          <a:xfrm>
            <a:off x="657224" y="2011683"/>
            <a:ext cx="8768393" cy="4665017"/>
          </a:xfrm>
        </p:spPr>
        <p:txBody>
          <a:bodyPr>
            <a:noAutofit/>
          </a:bodyPr>
          <a:lstStyle/>
          <a:p>
            <a:pPr marL="0" indent="0">
              <a:lnSpc>
                <a:spcPct val="100000"/>
              </a:lnSpc>
              <a:spcBef>
                <a:spcPts val="600"/>
              </a:spcBef>
              <a:buNone/>
            </a:pPr>
            <a:r>
              <a:rPr lang="en-US" sz="1800" dirty="0"/>
              <a:t>“He went up the mountain” – Remind you of someone? [Exodus 19:3]</a:t>
            </a:r>
          </a:p>
          <a:p>
            <a:pPr lvl="1">
              <a:lnSpc>
                <a:spcPct val="100000"/>
              </a:lnSpc>
            </a:pPr>
            <a:r>
              <a:rPr lang="en-US" sz="1800" dirty="0"/>
              <a:t>God gave the law to Moses, the 12 tribes became His chosen people</a:t>
            </a:r>
          </a:p>
          <a:p>
            <a:pPr lvl="1">
              <a:lnSpc>
                <a:spcPct val="100000"/>
              </a:lnSpc>
            </a:pPr>
            <a:r>
              <a:rPr lang="en-US" sz="1800" dirty="0"/>
              <a:t>A place of isolation from people – deep prayer, closeness to God</a:t>
            </a:r>
          </a:p>
          <a:p>
            <a:pPr lvl="1">
              <a:lnSpc>
                <a:spcPct val="100000"/>
              </a:lnSpc>
            </a:pPr>
            <a:r>
              <a:rPr lang="en-US" sz="1800" dirty="0"/>
              <a:t>Mountains are places where Jesus reigns</a:t>
            </a:r>
          </a:p>
          <a:p>
            <a:pPr lvl="2">
              <a:lnSpc>
                <a:spcPct val="100000"/>
              </a:lnSpc>
            </a:pPr>
            <a:r>
              <a:rPr lang="en-US" sz="1400" dirty="0"/>
              <a:t>Calvary</a:t>
            </a:r>
          </a:p>
          <a:p>
            <a:pPr lvl="2">
              <a:lnSpc>
                <a:spcPct val="100000"/>
              </a:lnSpc>
            </a:pPr>
            <a:r>
              <a:rPr lang="en-US" sz="1400" dirty="0"/>
              <a:t>He calls and summons those whom HE chose</a:t>
            </a:r>
          </a:p>
          <a:p>
            <a:pPr lvl="2">
              <a:lnSpc>
                <a:spcPct val="100000"/>
              </a:lnSpc>
            </a:pPr>
            <a:r>
              <a:rPr lang="en-US" sz="1400" dirty="0"/>
              <a:t>He calls, appoints with authority</a:t>
            </a:r>
          </a:p>
          <a:p>
            <a:pPr marL="0" indent="0">
              <a:lnSpc>
                <a:spcPct val="100000"/>
              </a:lnSpc>
              <a:buNone/>
            </a:pPr>
            <a:r>
              <a:rPr lang="en-US" sz="1800" dirty="0"/>
              <a:t>This is different from the first call – which was a universal call, now we see a deeper call</a:t>
            </a:r>
          </a:p>
          <a:p>
            <a:pPr marL="0" indent="0">
              <a:lnSpc>
                <a:spcPct val="100000"/>
              </a:lnSpc>
              <a:buNone/>
            </a:pPr>
            <a:r>
              <a:rPr lang="en-US" sz="1800" dirty="0"/>
              <a:t>“he also named apostles” (Greek </a:t>
            </a:r>
            <a:r>
              <a:rPr lang="en-US" sz="1800" i="1" dirty="0" err="1"/>
              <a:t>apostolos</a:t>
            </a:r>
            <a:r>
              <a:rPr lang="en-US" sz="1800" dirty="0"/>
              <a:t>) means “one sent out”, authorized envoy</a:t>
            </a:r>
          </a:p>
          <a:p>
            <a:pPr lvl="1">
              <a:lnSpc>
                <a:spcPct val="100000"/>
              </a:lnSpc>
            </a:pPr>
            <a:r>
              <a:rPr lang="en-US" sz="1800" dirty="0"/>
              <a:t>-Two purposes - “that they might be with him and he might send them forth”</a:t>
            </a:r>
          </a:p>
          <a:p>
            <a:pPr lvl="1">
              <a:lnSpc>
                <a:spcPct val="100000"/>
              </a:lnSpc>
            </a:pPr>
            <a:r>
              <a:rPr lang="en-US" sz="1800" dirty="0"/>
              <a:t>- He makes them his companions and messengers with full power</a:t>
            </a:r>
          </a:p>
          <a:p>
            <a:pPr>
              <a:lnSpc>
                <a:spcPct val="100000"/>
              </a:lnSpc>
            </a:pPr>
            <a:endParaRPr lang="en-US" sz="1800" dirty="0"/>
          </a:p>
          <a:p>
            <a:pPr lvl="2">
              <a:lnSpc>
                <a:spcPct val="100000"/>
              </a:lnSpc>
            </a:pPr>
            <a:endParaRPr lang="en-US" sz="1400" dirty="0"/>
          </a:p>
        </p:txBody>
      </p:sp>
      <p:sp>
        <p:nvSpPr>
          <p:cNvPr id="5" name="Content Placeholder 2">
            <a:extLst>
              <a:ext uri="{FF2B5EF4-FFF2-40B4-BE49-F238E27FC236}">
                <a16:creationId xmlns:a16="http://schemas.microsoft.com/office/drawing/2014/main" id="{767452EF-8C0F-4D13-8EFE-BF55A18ECCC3}"/>
              </a:ext>
            </a:extLst>
          </p:cNvPr>
          <p:cNvSpPr txBox="1">
            <a:spLocks/>
          </p:cNvSpPr>
          <p:nvPr/>
        </p:nvSpPr>
        <p:spPr>
          <a:xfrm>
            <a:off x="9710054" y="274638"/>
            <a:ext cx="2349443" cy="6402059"/>
          </a:xfrm>
          <a:prstGeom prst="rect">
            <a:avLst/>
          </a:prstGeom>
        </p:spPr>
        <p:txBody>
          <a:bodyPr vert="horz" lIns="91440" tIns="45720" rIns="91440" bIns="45720" rtlCol="0">
            <a:normAutofit/>
          </a:bodyPr>
          <a:lst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a:lstStyle>
          <a:p>
            <a:endParaRPr lang="en-US" sz="1800" dirty="0">
              <a:solidFill>
                <a:schemeClr val="bg1"/>
              </a:solidFill>
            </a:endParaRPr>
          </a:p>
        </p:txBody>
      </p:sp>
      <p:sp>
        <p:nvSpPr>
          <p:cNvPr id="6" name="TextBox 5">
            <a:extLst>
              <a:ext uri="{FF2B5EF4-FFF2-40B4-BE49-F238E27FC236}">
                <a16:creationId xmlns:a16="http://schemas.microsoft.com/office/drawing/2014/main" id="{5AD3694E-C949-436C-A60D-6AE53414DF35}"/>
              </a:ext>
            </a:extLst>
          </p:cNvPr>
          <p:cNvSpPr txBox="1"/>
          <p:nvPr/>
        </p:nvSpPr>
        <p:spPr>
          <a:xfrm>
            <a:off x="9884979" y="274638"/>
            <a:ext cx="2096814" cy="5693866"/>
          </a:xfrm>
          <a:prstGeom prst="rect">
            <a:avLst/>
          </a:prstGeom>
          <a:noFill/>
        </p:spPr>
        <p:txBody>
          <a:bodyPr wrap="square" rtlCol="0">
            <a:spAutoFit/>
          </a:bodyPr>
          <a:lstStyle/>
          <a:p>
            <a:r>
              <a:rPr lang="en-US" sz="1400" dirty="0">
                <a:solidFill>
                  <a:schemeClr val="bg1"/>
                </a:solidFill>
              </a:rPr>
              <a:t>3:13-19</a:t>
            </a:r>
          </a:p>
          <a:p>
            <a:r>
              <a:rPr lang="en-US" sz="1400" dirty="0">
                <a:solidFill>
                  <a:schemeClr val="bg1"/>
                </a:solidFill>
              </a:rPr>
              <a:t>He went up the mountain and summoned those whom he wanted and they came to him.  He appointed twelve [whom he also named apostles] that they might be with him and he might send them forth to preach and to have authority to drive out demons: [he appointed the twelve:] Simon, whom he named Peter;  James, son of Zebedee, and John the brother of James, whom he named </a:t>
            </a:r>
            <a:r>
              <a:rPr lang="en-US" sz="1400" dirty="0" err="1">
                <a:solidFill>
                  <a:schemeClr val="bg1"/>
                </a:solidFill>
              </a:rPr>
              <a:t>Boanerges</a:t>
            </a:r>
            <a:r>
              <a:rPr lang="en-US" sz="1400" dirty="0">
                <a:solidFill>
                  <a:schemeClr val="bg1"/>
                </a:solidFill>
              </a:rPr>
              <a:t>, that is, sons of thunder;  Andrew, Philip, Bartholomew, Matthew, Thomas, James the son of Alphaeus; Thaddeus, Simon the </a:t>
            </a:r>
            <a:r>
              <a:rPr lang="en-US" sz="1400" dirty="0" err="1">
                <a:solidFill>
                  <a:schemeClr val="bg1"/>
                </a:solidFill>
              </a:rPr>
              <a:t>Cananean</a:t>
            </a:r>
            <a:r>
              <a:rPr lang="en-US" sz="1400" dirty="0">
                <a:solidFill>
                  <a:schemeClr val="bg1"/>
                </a:solidFill>
              </a:rPr>
              <a:t>, and Judas Iscariot who betrayed him.</a:t>
            </a:r>
          </a:p>
        </p:txBody>
      </p:sp>
    </p:spTree>
    <p:extLst>
      <p:ext uri="{BB962C8B-B14F-4D97-AF65-F5344CB8AC3E}">
        <p14:creationId xmlns:p14="http://schemas.microsoft.com/office/powerpoint/2010/main" val="518469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50F958C-0C32-4832-AF57-1F8A0735F8B1}"/>
              </a:ext>
            </a:extLst>
          </p:cNvPr>
          <p:cNvSpPr txBox="1"/>
          <p:nvPr/>
        </p:nvSpPr>
        <p:spPr>
          <a:xfrm>
            <a:off x="9577552" y="31530"/>
            <a:ext cx="2614448" cy="6779172"/>
          </a:xfrm>
          <a:prstGeom prst="rect">
            <a:avLst/>
          </a:prstGeom>
          <a:solidFill>
            <a:srgbClr val="50B4C8"/>
          </a:solidFill>
        </p:spPr>
        <p:txBody>
          <a:bodyPr wrap="square" rtlCol="0">
            <a:spAutoFit/>
          </a:bodyPr>
          <a:lstStyle/>
          <a:p>
            <a:endParaRPr lang="en-US" dirty="0"/>
          </a:p>
        </p:txBody>
      </p:sp>
      <p:sp>
        <p:nvSpPr>
          <p:cNvPr id="2" name="Title 1">
            <a:extLst>
              <a:ext uri="{FF2B5EF4-FFF2-40B4-BE49-F238E27FC236}">
                <a16:creationId xmlns:a16="http://schemas.microsoft.com/office/drawing/2014/main" id="{F83F7603-97DA-4079-930F-3AA88498B841}"/>
              </a:ext>
            </a:extLst>
          </p:cNvPr>
          <p:cNvSpPr>
            <a:spLocks noGrp="1"/>
          </p:cNvSpPr>
          <p:nvPr>
            <p:ph type="title"/>
          </p:nvPr>
        </p:nvSpPr>
        <p:spPr/>
        <p:txBody>
          <a:bodyPr/>
          <a:lstStyle/>
          <a:p>
            <a:r>
              <a:rPr lang="en-US" dirty="0"/>
              <a:t>The Twelve</a:t>
            </a:r>
          </a:p>
        </p:txBody>
      </p:sp>
      <p:sp>
        <p:nvSpPr>
          <p:cNvPr id="3" name="Content Placeholder 2">
            <a:extLst>
              <a:ext uri="{FF2B5EF4-FFF2-40B4-BE49-F238E27FC236}">
                <a16:creationId xmlns:a16="http://schemas.microsoft.com/office/drawing/2014/main" id="{903527D0-708F-4587-BC56-081643F0517D}"/>
              </a:ext>
            </a:extLst>
          </p:cNvPr>
          <p:cNvSpPr>
            <a:spLocks noGrp="1"/>
          </p:cNvSpPr>
          <p:nvPr>
            <p:ph idx="1"/>
          </p:nvPr>
        </p:nvSpPr>
        <p:spPr>
          <a:xfrm>
            <a:off x="657224" y="2011683"/>
            <a:ext cx="8768393" cy="4665017"/>
          </a:xfrm>
        </p:spPr>
        <p:txBody>
          <a:bodyPr>
            <a:noAutofit/>
          </a:bodyPr>
          <a:lstStyle/>
          <a:p>
            <a:pPr marL="0" indent="0">
              <a:lnSpc>
                <a:spcPct val="100000"/>
              </a:lnSpc>
              <a:buNone/>
            </a:pPr>
            <a:r>
              <a:rPr lang="en-US" sz="1800" dirty="0"/>
              <a:t>“that they might be with him”</a:t>
            </a:r>
          </a:p>
          <a:p>
            <a:pPr marL="541782" lvl="1" indent="-285750">
              <a:lnSpc>
                <a:spcPct val="100000"/>
              </a:lnSpc>
              <a:buFontTx/>
              <a:buChar char="-"/>
            </a:pPr>
            <a:r>
              <a:rPr lang="en-US" sz="1800" dirty="0"/>
              <a:t>Communion with Jesus is the heart of their authority and collegiality</a:t>
            </a:r>
          </a:p>
          <a:p>
            <a:pPr marL="541782" lvl="1" indent="-285750">
              <a:lnSpc>
                <a:spcPct val="100000"/>
              </a:lnSpc>
              <a:buFontTx/>
              <a:buChar char="-"/>
            </a:pPr>
            <a:r>
              <a:rPr lang="en-US" sz="1800" dirty="0"/>
              <a:t>A new bond is established with Christ at the center</a:t>
            </a:r>
          </a:p>
          <a:p>
            <a:pPr marL="541782" lvl="1" indent="-285750">
              <a:lnSpc>
                <a:spcPct val="100000"/>
              </a:lnSpc>
              <a:buFontTx/>
              <a:buChar char="-"/>
            </a:pPr>
            <a:r>
              <a:rPr lang="en-US" sz="1800" dirty="0"/>
              <a:t>The source of discipleship is relationship with Jesus</a:t>
            </a:r>
          </a:p>
          <a:p>
            <a:pPr marL="541782" lvl="1" indent="-285750">
              <a:lnSpc>
                <a:spcPct val="100000"/>
              </a:lnSpc>
              <a:buFontTx/>
              <a:buChar char="-"/>
            </a:pPr>
            <a:r>
              <a:rPr lang="en-US" sz="1800" dirty="0"/>
              <a:t>Lifelong learning – they return often to ‘be with him’</a:t>
            </a:r>
          </a:p>
          <a:p>
            <a:pPr marL="0" indent="0">
              <a:lnSpc>
                <a:spcPct val="100000"/>
              </a:lnSpc>
              <a:buNone/>
            </a:pPr>
            <a:r>
              <a:rPr lang="en-US" sz="1800" dirty="0"/>
              <a:t>“and he might send them forth to preach and to have authority to drive out demons”</a:t>
            </a:r>
          </a:p>
          <a:p>
            <a:pPr lvl="1">
              <a:lnSpc>
                <a:spcPct val="100000"/>
              </a:lnSpc>
            </a:pPr>
            <a:r>
              <a:rPr lang="en-US" sz="1800" dirty="0"/>
              <a:t>- They participate in the establishment of the kingdom of God</a:t>
            </a:r>
          </a:p>
          <a:p>
            <a:pPr lvl="1">
              <a:lnSpc>
                <a:spcPct val="100000"/>
              </a:lnSpc>
            </a:pPr>
            <a:r>
              <a:rPr lang="en-US" sz="1800" dirty="0"/>
              <a:t>- Heralds of the Gospel, with the authority of Jesus</a:t>
            </a:r>
          </a:p>
          <a:p>
            <a:pPr lvl="1">
              <a:lnSpc>
                <a:spcPct val="100000"/>
              </a:lnSpc>
            </a:pPr>
            <a:r>
              <a:rPr lang="en-US" sz="1800" dirty="0"/>
              <a:t>- They don’t understand completely until Jesus’ resurrection and ascension</a:t>
            </a:r>
          </a:p>
          <a:p>
            <a:pPr lvl="1" algn="ctr">
              <a:lnSpc>
                <a:spcPct val="100000"/>
              </a:lnSpc>
            </a:pPr>
            <a:endParaRPr lang="en-US" sz="1800" dirty="0"/>
          </a:p>
          <a:p>
            <a:pPr lvl="1" algn="ctr">
              <a:lnSpc>
                <a:spcPct val="100000"/>
              </a:lnSpc>
            </a:pPr>
            <a:r>
              <a:rPr lang="en-US" sz="1800" dirty="0"/>
              <a:t>What a motley crew, but they </a:t>
            </a:r>
            <a:r>
              <a:rPr lang="en-US" sz="1800" i="1" dirty="0"/>
              <a:t>are called</a:t>
            </a:r>
          </a:p>
          <a:p>
            <a:pPr lvl="1" algn="ctr">
              <a:lnSpc>
                <a:spcPct val="100000"/>
              </a:lnSpc>
            </a:pPr>
            <a:r>
              <a:rPr lang="en-US" sz="1800" dirty="0"/>
              <a:t>the response is dependent on human freedom, thus making failure possible</a:t>
            </a:r>
          </a:p>
          <a:p>
            <a:pPr lvl="2">
              <a:lnSpc>
                <a:spcPct val="100000"/>
              </a:lnSpc>
            </a:pPr>
            <a:endParaRPr lang="en-US" sz="1400" dirty="0"/>
          </a:p>
        </p:txBody>
      </p:sp>
      <p:sp>
        <p:nvSpPr>
          <p:cNvPr id="5" name="Content Placeholder 2">
            <a:extLst>
              <a:ext uri="{FF2B5EF4-FFF2-40B4-BE49-F238E27FC236}">
                <a16:creationId xmlns:a16="http://schemas.microsoft.com/office/drawing/2014/main" id="{767452EF-8C0F-4D13-8EFE-BF55A18ECCC3}"/>
              </a:ext>
            </a:extLst>
          </p:cNvPr>
          <p:cNvSpPr txBox="1">
            <a:spLocks/>
          </p:cNvSpPr>
          <p:nvPr/>
        </p:nvSpPr>
        <p:spPr>
          <a:xfrm>
            <a:off x="9710054" y="274638"/>
            <a:ext cx="2349443" cy="6402059"/>
          </a:xfrm>
          <a:prstGeom prst="rect">
            <a:avLst/>
          </a:prstGeom>
        </p:spPr>
        <p:txBody>
          <a:bodyPr vert="horz" lIns="91440" tIns="45720" rIns="91440" bIns="45720" rtlCol="0">
            <a:normAutofit/>
          </a:bodyPr>
          <a:lst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a:lstStyle>
          <a:p>
            <a:endParaRPr lang="en-US" sz="1800" dirty="0">
              <a:solidFill>
                <a:schemeClr val="bg1"/>
              </a:solidFill>
            </a:endParaRPr>
          </a:p>
        </p:txBody>
      </p:sp>
      <p:sp>
        <p:nvSpPr>
          <p:cNvPr id="6" name="TextBox 5">
            <a:extLst>
              <a:ext uri="{FF2B5EF4-FFF2-40B4-BE49-F238E27FC236}">
                <a16:creationId xmlns:a16="http://schemas.microsoft.com/office/drawing/2014/main" id="{5AD3694E-C949-436C-A60D-6AE53414DF35}"/>
              </a:ext>
            </a:extLst>
          </p:cNvPr>
          <p:cNvSpPr txBox="1"/>
          <p:nvPr/>
        </p:nvSpPr>
        <p:spPr>
          <a:xfrm>
            <a:off x="9884979" y="274638"/>
            <a:ext cx="2096814" cy="5693866"/>
          </a:xfrm>
          <a:prstGeom prst="rect">
            <a:avLst/>
          </a:prstGeom>
          <a:noFill/>
        </p:spPr>
        <p:txBody>
          <a:bodyPr wrap="square" rtlCol="0">
            <a:spAutoFit/>
          </a:bodyPr>
          <a:lstStyle/>
          <a:p>
            <a:r>
              <a:rPr lang="en-US" sz="1400" dirty="0">
                <a:solidFill>
                  <a:schemeClr val="bg1"/>
                </a:solidFill>
              </a:rPr>
              <a:t>3:13-19</a:t>
            </a:r>
          </a:p>
          <a:p>
            <a:r>
              <a:rPr lang="en-US" sz="1400" dirty="0">
                <a:solidFill>
                  <a:schemeClr val="bg1"/>
                </a:solidFill>
              </a:rPr>
              <a:t>He went up the mountain and summoned those whom he wanted and they came to him.  He appointed twelve [whom he also named apostles] that they might be with him and he might send them forth to preach and to have authority to drive out demons: [he appointed the twelve:] Simon, whom he named Peter;  James, son of Zebedee, and John the brother of James, whom he named </a:t>
            </a:r>
            <a:r>
              <a:rPr lang="en-US" sz="1400" dirty="0" err="1">
                <a:solidFill>
                  <a:schemeClr val="bg1"/>
                </a:solidFill>
              </a:rPr>
              <a:t>Boanerges</a:t>
            </a:r>
            <a:r>
              <a:rPr lang="en-US" sz="1400" dirty="0">
                <a:solidFill>
                  <a:schemeClr val="bg1"/>
                </a:solidFill>
              </a:rPr>
              <a:t>, that is, sons of thunder;  Andrew, Philip, Bartholomew, Matthew, Thomas, James the son of Alphaeus; Thaddeus, Simon the </a:t>
            </a:r>
            <a:r>
              <a:rPr lang="en-US" sz="1400" dirty="0" err="1">
                <a:solidFill>
                  <a:schemeClr val="bg1"/>
                </a:solidFill>
              </a:rPr>
              <a:t>Cananean</a:t>
            </a:r>
            <a:r>
              <a:rPr lang="en-US" sz="1400" dirty="0">
                <a:solidFill>
                  <a:schemeClr val="bg1"/>
                </a:solidFill>
              </a:rPr>
              <a:t>, and Judas Iscariot who betrayed him.</a:t>
            </a:r>
          </a:p>
        </p:txBody>
      </p:sp>
    </p:spTree>
    <p:extLst>
      <p:ext uri="{BB962C8B-B14F-4D97-AF65-F5344CB8AC3E}">
        <p14:creationId xmlns:p14="http://schemas.microsoft.com/office/powerpoint/2010/main" val="1476701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F7603-97DA-4079-930F-3AA88498B841}"/>
              </a:ext>
            </a:extLst>
          </p:cNvPr>
          <p:cNvSpPr>
            <a:spLocks noGrp="1"/>
          </p:cNvSpPr>
          <p:nvPr>
            <p:ph type="title"/>
          </p:nvPr>
        </p:nvSpPr>
        <p:spPr/>
        <p:txBody>
          <a:bodyPr/>
          <a:lstStyle/>
          <a:p>
            <a:r>
              <a:rPr lang="en-US" dirty="0"/>
              <a:t>Names and Changing Names</a:t>
            </a:r>
          </a:p>
        </p:txBody>
      </p:sp>
      <p:sp>
        <p:nvSpPr>
          <p:cNvPr id="3" name="Content Placeholder 2">
            <a:extLst>
              <a:ext uri="{FF2B5EF4-FFF2-40B4-BE49-F238E27FC236}">
                <a16:creationId xmlns:a16="http://schemas.microsoft.com/office/drawing/2014/main" id="{903527D0-708F-4587-BC56-081643F0517D}"/>
              </a:ext>
            </a:extLst>
          </p:cNvPr>
          <p:cNvSpPr>
            <a:spLocks noGrp="1"/>
          </p:cNvSpPr>
          <p:nvPr>
            <p:ph idx="1"/>
          </p:nvPr>
        </p:nvSpPr>
        <p:spPr>
          <a:xfrm>
            <a:off x="676656" y="2011680"/>
            <a:ext cx="10753725" cy="4404886"/>
          </a:xfrm>
        </p:spPr>
        <p:txBody>
          <a:bodyPr>
            <a:normAutofit fontScale="70000" lnSpcReduction="20000"/>
          </a:bodyPr>
          <a:lstStyle/>
          <a:p>
            <a:pPr indent="0">
              <a:lnSpc>
                <a:spcPct val="120000"/>
              </a:lnSpc>
              <a:buNone/>
            </a:pPr>
            <a:r>
              <a:rPr lang="en-US" dirty="0"/>
              <a:t>In the OT, a new name is a </a:t>
            </a:r>
            <a:r>
              <a:rPr lang="en-US" b="1" dirty="0"/>
              <a:t>divine </a:t>
            </a:r>
            <a:r>
              <a:rPr lang="en-US" dirty="0"/>
              <a:t>act -  indicates a change in destiny, a call to play a role in God’s plan for salvation</a:t>
            </a:r>
          </a:p>
          <a:p>
            <a:pPr marL="690372" lvl="1">
              <a:lnSpc>
                <a:spcPct val="120000"/>
              </a:lnSpc>
            </a:pPr>
            <a:r>
              <a:rPr lang="en-US" dirty="0"/>
              <a:t>Abram -&gt; Abraham</a:t>
            </a:r>
          </a:p>
          <a:p>
            <a:pPr indent="0">
              <a:lnSpc>
                <a:spcPct val="120000"/>
              </a:lnSpc>
              <a:buNone/>
            </a:pPr>
            <a:r>
              <a:rPr lang="en-US" dirty="0"/>
              <a:t>Peter is always mentioned first in the lists – signifies his role as chief/spokesman</a:t>
            </a:r>
          </a:p>
          <a:p>
            <a:pPr marL="690372" lvl="1">
              <a:lnSpc>
                <a:spcPct val="120000"/>
              </a:lnSpc>
            </a:pPr>
            <a:r>
              <a:rPr lang="en-US" dirty="0"/>
              <a:t>Simon, whom he named Peter</a:t>
            </a:r>
          </a:p>
          <a:p>
            <a:pPr indent="0">
              <a:lnSpc>
                <a:spcPct val="120000"/>
              </a:lnSpc>
              <a:buNone/>
            </a:pPr>
            <a:r>
              <a:rPr lang="en-US" dirty="0"/>
              <a:t>Jesus called the two sons of Zebedee “the sons of thunder” </a:t>
            </a:r>
          </a:p>
          <a:p>
            <a:pPr indent="0">
              <a:lnSpc>
                <a:spcPct val="120000"/>
              </a:lnSpc>
              <a:buNone/>
            </a:pPr>
            <a:r>
              <a:rPr lang="en-US" dirty="0"/>
              <a:t>Those three apostles (and more rarely Andrew [1:29, 13:3]) become Jesus’ inner circle</a:t>
            </a:r>
          </a:p>
          <a:p>
            <a:pPr marL="434340" indent="-342900">
              <a:lnSpc>
                <a:spcPct val="120000"/>
              </a:lnSpc>
              <a:spcBef>
                <a:spcPts val="600"/>
              </a:spcBef>
            </a:pPr>
            <a:r>
              <a:rPr lang="en-US" dirty="0"/>
              <a:t>Peter leads the universal church</a:t>
            </a:r>
          </a:p>
          <a:p>
            <a:pPr marL="434340" indent="-342900">
              <a:lnSpc>
                <a:spcPct val="120000"/>
              </a:lnSpc>
              <a:spcBef>
                <a:spcPts val="600"/>
              </a:spcBef>
            </a:pPr>
            <a:r>
              <a:rPr lang="en-US" dirty="0"/>
              <a:t>James leads the church in Jerusalem</a:t>
            </a:r>
          </a:p>
          <a:p>
            <a:pPr marL="434340" indent="-342900">
              <a:lnSpc>
                <a:spcPct val="120000"/>
              </a:lnSpc>
              <a:spcBef>
                <a:spcPts val="600"/>
              </a:spcBef>
            </a:pPr>
            <a:r>
              <a:rPr lang="en-US" dirty="0"/>
              <a:t>John, whom Jesus entrusts His mother, deeply theological Gospel</a:t>
            </a:r>
          </a:p>
          <a:p>
            <a:pPr indent="0">
              <a:lnSpc>
                <a:spcPct val="120000"/>
              </a:lnSpc>
              <a:buNone/>
            </a:pPr>
            <a:r>
              <a:rPr lang="en-US" dirty="0"/>
              <a:t>The three disciples are trained to perceive the mystery of the person of Jesus and his divinity, they need to be able to understand the path to the cross to teach to their future Christian community.</a:t>
            </a:r>
          </a:p>
        </p:txBody>
      </p:sp>
    </p:spTree>
    <p:extLst>
      <p:ext uri="{BB962C8B-B14F-4D97-AF65-F5344CB8AC3E}">
        <p14:creationId xmlns:p14="http://schemas.microsoft.com/office/powerpoint/2010/main" val="291657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F7603-97DA-4079-930F-3AA88498B841}"/>
              </a:ext>
            </a:extLst>
          </p:cNvPr>
          <p:cNvSpPr>
            <a:spLocks noGrp="1"/>
          </p:cNvSpPr>
          <p:nvPr>
            <p:ph type="title"/>
          </p:nvPr>
        </p:nvSpPr>
        <p:spPr/>
        <p:txBody>
          <a:bodyPr/>
          <a:lstStyle/>
          <a:p>
            <a:r>
              <a:rPr lang="en-US" dirty="0"/>
              <a:t>Authority for The Mission</a:t>
            </a:r>
          </a:p>
        </p:txBody>
      </p:sp>
      <p:sp>
        <p:nvSpPr>
          <p:cNvPr id="3" name="Content Placeholder 2">
            <a:extLst>
              <a:ext uri="{FF2B5EF4-FFF2-40B4-BE49-F238E27FC236}">
                <a16:creationId xmlns:a16="http://schemas.microsoft.com/office/drawing/2014/main" id="{903527D0-708F-4587-BC56-081643F0517D}"/>
              </a:ext>
            </a:extLst>
          </p:cNvPr>
          <p:cNvSpPr>
            <a:spLocks noGrp="1"/>
          </p:cNvSpPr>
          <p:nvPr>
            <p:ph idx="1"/>
          </p:nvPr>
        </p:nvSpPr>
        <p:spPr/>
        <p:txBody>
          <a:bodyPr>
            <a:normAutofit fontScale="92500"/>
          </a:bodyPr>
          <a:lstStyle/>
          <a:p>
            <a:r>
              <a:rPr lang="en-US" dirty="0"/>
              <a:t>[6:7-13; 30-31]</a:t>
            </a:r>
          </a:p>
          <a:p>
            <a:r>
              <a:rPr lang="en-US" dirty="0"/>
              <a:t>He summoned the Twelve</a:t>
            </a:r>
            <a:r>
              <a:rPr lang="en-US" baseline="30000" dirty="0"/>
              <a:t> </a:t>
            </a:r>
            <a:r>
              <a:rPr lang="en-US" dirty="0"/>
              <a:t>and began to send them out two by two and gave them authority over unclean spirits. He instructed them to take nothing for the journey but a walking stick—no food, no sack, no money in their belts. </a:t>
            </a:r>
            <a:r>
              <a:rPr lang="en-US" b="1" baseline="30000" dirty="0"/>
              <a:t> </a:t>
            </a:r>
            <a:r>
              <a:rPr lang="en-US" dirty="0"/>
              <a:t>They were, however, to wear sandals but not a second tunic. He said to them, “Wherever you enter a house, stay there until you leave from there. </a:t>
            </a:r>
            <a:r>
              <a:rPr lang="en-US" b="1" baseline="30000" dirty="0"/>
              <a:t> </a:t>
            </a:r>
            <a:r>
              <a:rPr lang="en-US" dirty="0"/>
              <a:t>Whatever place does not welcome you or listen to you, leave there and shake the dust off your feet in testimony against them.” So they went off and preached repentance. They drove out many demons, and they anointed with oil many who were sick and cured them…</a:t>
            </a:r>
          </a:p>
          <a:p>
            <a:r>
              <a:rPr lang="en-US" dirty="0"/>
              <a:t>The apostles gathered together with Jesus and reported all they had done and taught. He said to them, “Come away by yourselves to a deserted place and rest a while.” People were coming and going in great numbers, and they had no opportunity even to eat.</a:t>
            </a:r>
          </a:p>
        </p:txBody>
      </p:sp>
    </p:spTree>
    <p:extLst>
      <p:ext uri="{BB962C8B-B14F-4D97-AF65-F5344CB8AC3E}">
        <p14:creationId xmlns:p14="http://schemas.microsoft.com/office/powerpoint/2010/main" val="20842238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F7603-97DA-4079-930F-3AA88498B841}"/>
              </a:ext>
            </a:extLst>
          </p:cNvPr>
          <p:cNvSpPr>
            <a:spLocks noGrp="1"/>
          </p:cNvSpPr>
          <p:nvPr>
            <p:ph type="title"/>
          </p:nvPr>
        </p:nvSpPr>
        <p:spPr/>
        <p:txBody>
          <a:bodyPr/>
          <a:lstStyle/>
          <a:p>
            <a:r>
              <a:rPr lang="en-US" dirty="0"/>
              <a:t>Authority for The Mission</a:t>
            </a:r>
          </a:p>
        </p:txBody>
      </p:sp>
      <p:sp>
        <p:nvSpPr>
          <p:cNvPr id="3" name="Content Placeholder 2">
            <a:extLst>
              <a:ext uri="{FF2B5EF4-FFF2-40B4-BE49-F238E27FC236}">
                <a16:creationId xmlns:a16="http://schemas.microsoft.com/office/drawing/2014/main" id="{903527D0-708F-4587-BC56-081643F0517D}"/>
              </a:ext>
            </a:extLst>
          </p:cNvPr>
          <p:cNvSpPr>
            <a:spLocks noGrp="1"/>
          </p:cNvSpPr>
          <p:nvPr>
            <p:ph idx="1"/>
          </p:nvPr>
        </p:nvSpPr>
        <p:spPr>
          <a:xfrm>
            <a:off x="676656" y="2011680"/>
            <a:ext cx="8656529" cy="4523127"/>
          </a:xfrm>
        </p:spPr>
        <p:txBody>
          <a:bodyPr>
            <a:normAutofit/>
          </a:bodyPr>
          <a:lstStyle/>
          <a:p>
            <a:pPr marL="0" indent="0">
              <a:buNone/>
            </a:pPr>
            <a:r>
              <a:rPr lang="en-US" sz="2000" dirty="0"/>
              <a:t>After following Him for some time, they must go out</a:t>
            </a:r>
          </a:p>
          <a:p>
            <a:pPr marL="0" indent="0">
              <a:buNone/>
            </a:pPr>
            <a:r>
              <a:rPr lang="en-US" sz="2000" dirty="0"/>
              <a:t>Take nothing but</a:t>
            </a:r>
          </a:p>
          <a:p>
            <a:pPr lvl="1"/>
            <a:r>
              <a:rPr lang="en-US" sz="2000" dirty="0"/>
              <a:t>a walking stick – a symbol of authority [</a:t>
            </a:r>
            <a:r>
              <a:rPr lang="en-US" sz="2000" dirty="0" err="1"/>
              <a:t>Exod</a:t>
            </a:r>
            <a:r>
              <a:rPr lang="en-US" sz="2000" dirty="0"/>
              <a:t> 4:20; Mic 7:14]</a:t>
            </a:r>
          </a:p>
          <a:p>
            <a:pPr lvl="1"/>
            <a:r>
              <a:rPr lang="en-US" sz="2000" dirty="0"/>
              <a:t>their clothes/shoes – nothing to carry provisions</a:t>
            </a:r>
          </a:p>
          <a:p>
            <a:pPr lvl="2"/>
            <a:r>
              <a:rPr lang="en-US" sz="1800" dirty="0"/>
              <a:t>Rely only on God’s providence, a witness to the message</a:t>
            </a:r>
          </a:p>
          <a:p>
            <a:pPr lvl="2"/>
            <a:r>
              <a:rPr lang="en-US" sz="1800" dirty="0"/>
              <a:t>Focus on the mission, God will provide the rest</a:t>
            </a:r>
          </a:p>
          <a:p>
            <a:pPr lvl="2"/>
            <a:r>
              <a:rPr lang="en-US" sz="1800" dirty="0"/>
              <a:t>Their need will call others into community through charity</a:t>
            </a:r>
          </a:p>
          <a:p>
            <a:pPr lvl="2"/>
            <a:r>
              <a:rPr lang="en-US" sz="1800" dirty="0"/>
              <a:t>Work because it’s true, not to make a profit</a:t>
            </a:r>
          </a:p>
          <a:p>
            <a:r>
              <a:rPr lang="en-US" sz="2000" dirty="0"/>
              <a:t>He ‘began’ to send them out – not all at once, as they were ready</a:t>
            </a:r>
          </a:p>
          <a:p>
            <a:r>
              <a:rPr lang="en-US" sz="2000" dirty="0"/>
              <a:t>They had His authority, performed the same signs</a:t>
            </a:r>
          </a:p>
          <a:p>
            <a:endParaRPr lang="en-US" sz="2000" dirty="0"/>
          </a:p>
          <a:p>
            <a:r>
              <a:rPr lang="en-US" sz="2000" dirty="0"/>
              <a:t>Upon their return… “Come away ..”</a:t>
            </a:r>
          </a:p>
          <a:p>
            <a:endParaRPr lang="en-US" dirty="0"/>
          </a:p>
        </p:txBody>
      </p:sp>
      <p:sp>
        <p:nvSpPr>
          <p:cNvPr id="4" name="TextBox 3">
            <a:extLst>
              <a:ext uri="{FF2B5EF4-FFF2-40B4-BE49-F238E27FC236}">
                <a16:creationId xmlns:a16="http://schemas.microsoft.com/office/drawing/2014/main" id="{46C2AF11-D6BD-4240-963E-FEF435198E4F}"/>
              </a:ext>
            </a:extLst>
          </p:cNvPr>
          <p:cNvSpPr txBox="1"/>
          <p:nvPr/>
        </p:nvSpPr>
        <p:spPr>
          <a:xfrm>
            <a:off x="9577552" y="31530"/>
            <a:ext cx="2614448" cy="6779172"/>
          </a:xfrm>
          <a:prstGeom prst="rect">
            <a:avLst/>
          </a:prstGeom>
          <a:solidFill>
            <a:srgbClr val="50B4C8"/>
          </a:solidFill>
        </p:spPr>
        <p:txBody>
          <a:bodyPr wrap="square" rtlCol="0">
            <a:spAutoFit/>
          </a:bodyPr>
          <a:lstStyle/>
          <a:p>
            <a:endParaRPr lang="en-US" dirty="0"/>
          </a:p>
        </p:txBody>
      </p:sp>
      <p:sp>
        <p:nvSpPr>
          <p:cNvPr id="5" name="TextBox 4">
            <a:extLst>
              <a:ext uri="{FF2B5EF4-FFF2-40B4-BE49-F238E27FC236}">
                <a16:creationId xmlns:a16="http://schemas.microsoft.com/office/drawing/2014/main" id="{16338A95-0808-40FA-8CA8-FF0F00030383}"/>
              </a:ext>
            </a:extLst>
          </p:cNvPr>
          <p:cNvSpPr txBox="1"/>
          <p:nvPr/>
        </p:nvSpPr>
        <p:spPr>
          <a:xfrm>
            <a:off x="9884979" y="274638"/>
            <a:ext cx="2096814" cy="6555641"/>
          </a:xfrm>
          <a:prstGeom prst="rect">
            <a:avLst/>
          </a:prstGeom>
          <a:noFill/>
        </p:spPr>
        <p:txBody>
          <a:bodyPr wrap="square" rtlCol="0">
            <a:spAutoFit/>
          </a:bodyPr>
          <a:lstStyle/>
          <a:p>
            <a:r>
              <a:rPr lang="en-US" sz="1200" dirty="0">
                <a:solidFill>
                  <a:schemeClr val="bg1"/>
                </a:solidFill>
              </a:rPr>
              <a:t>[6:7-13; 30-31]</a:t>
            </a:r>
          </a:p>
          <a:p>
            <a:r>
              <a:rPr lang="en-US" sz="1200" dirty="0">
                <a:solidFill>
                  <a:schemeClr val="bg1"/>
                </a:solidFill>
              </a:rPr>
              <a:t>He summoned the Twelve</a:t>
            </a:r>
            <a:r>
              <a:rPr lang="en-US" sz="1200" baseline="30000" dirty="0">
                <a:solidFill>
                  <a:schemeClr val="bg1"/>
                </a:solidFill>
              </a:rPr>
              <a:t> </a:t>
            </a:r>
            <a:r>
              <a:rPr lang="en-US" sz="1200" dirty="0">
                <a:solidFill>
                  <a:schemeClr val="bg1"/>
                </a:solidFill>
              </a:rPr>
              <a:t>and began to send them out two by two and gave them authority over unclean spirits. He instructed them to take nothing for the journey but a walking stick—no food, no sack, no money in their belts. </a:t>
            </a:r>
            <a:r>
              <a:rPr lang="en-US" sz="1200" b="1" baseline="30000" dirty="0">
                <a:solidFill>
                  <a:schemeClr val="bg1"/>
                </a:solidFill>
              </a:rPr>
              <a:t> </a:t>
            </a:r>
            <a:r>
              <a:rPr lang="en-US" sz="1200" dirty="0">
                <a:solidFill>
                  <a:schemeClr val="bg1"/>
                </a:solidFill>
              </a:rPr>
              <a:t>They were, however, to wear sandals but not a second tunic. He said to them, “Wherever you enter a house, stay there until you leave from there. </a:t>
            </a:r>
            <a:r>
              <a:rPr lang="en-US" sz="1200" b="1" baseline="30000" dirty="0">
                <a:solidFill>
                  <a:schemeClr val="bg1"/>
                </a:solidFill>
              </a:rPr>
              <a:t> </a:t>
            </a:r>
            <a:r>
              <a:rPr lang="en-US" sz="1200" dirty="0">
                <a:solidFill>
                  <a:schemeClr val="bg1"/>
                </a:solidFill>
              </a:rPr>
              <a:t>Whatever place does not welcome you or listen to you, leave there and shake the dust off your feet in testimony against them.” So they went off and preached repentance. They drove out many demons, and they anointed with oil many who were sick and cured them…</a:t>
            </a:r>
          </a:p>
          <a:p>
            <a:r>
              <a:rPr lang="en-US" sz="1200" dirty="0">
                <a:solidFill>
                  <a:schemeClr val="bg1"/>
                </a:solidFill>
              </a:rPr>
              <a:t>The apostles gathered together with Jesus and reported all they had done and taught. He said to them, “Come away by yourselves to a deserted place and rest a while.” People were coming and going in great numbers, and they had no opportunity even to eat.</a:t>
            </a:r>
          </a:p>
          <a:p>
            <a:endParaRPr lang="en-US" sz="1200" dirty="0">
              <a:solidFill>
                <a:schemeClr val="bg1"/>
              </a:solidFill>
            </a:endParaRPr>
          </a:p>
        </p:txBody>
      </p:sp>
    </p:spTree>
    <p:extLst>
      <p:ext uri="{BB962C8B-B14F-4D97-AF65-F5344CB8AC3E}">
        <p14:creationId xmlns:p14="http://schemas.microsoft.com/office/powerpoint/2010/main" val="41760322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F7603-97DA-4079-930F-3AA88498B841}"/>
              </a:ext>
            </a:extLst>
          </p:cNvPr>
          <p:cNvSpPr>
            <a:spLocks noGrp="1"/>
          </p:cNvSpPr>
          <p:nvPr>
            <p:ph type="title"/>
          </p:nvPr>
        </p:nvSpPr>
        <p:spPr/>
        <p:txBody>
          <a:bodyPr/>
          <a:lstStyle/>
          <a:p>
            <a:r>
              <a:rPr lang="en-US" dirty="0"/>
              <a:t>Not-Awesome Discipleship</a:t>
            </a:r>
          </a:p>
        </p:txBody>
      </p:sp>
      <p:sp>
        <p:nvSpPr>
          <p:cNvPr id="3" name="Content Placeholder 2">
            <a:extLst>
              <a:ext uri="{FF2B5EF4-FFF2-40B4-BE49-F238E27FC236}">
                <a16:creationId xmlns:a16="http://schemas.microsoft.com/office/drawing/2014/main" id="{903527D0-708F-4587-BC56-081643F0517D}"/>
              </a:ext>
            </a:extLst>
          </p:cNvPr>
          <p:cNvSpPr>
            <a:spLocks noGrp="1"/>
          </p:cNvSpPr>
          <p:nvPr>
            <p:ph idx="1"/>
          </p:nvPr>
        </p:nvSpPr>
        <p:spPr>
          <a:xfrm>
            <a:off x="676656" y="2011680"/>
            <a:ext cx="10753725" cy="4531010"/>
          </a:xfrm>
        </p:spPr>
        <p:txBody>
          <a:bodyPr>
            <a:normAutofit/>
          </a:bodyPr>
          <a:lstStyle/>
          <a:p>
            <a:pPr marL="0" lvl="2" indent="0">
              <a:buNone/>
            </a:pPr>
            <a:r>
              <a:rPr lang="en-US" sz="1800" dirty="0"/>
              <a:t>[4:35-41] -- Lacking faith, even after witnessing so many miracles</a:t>
            </a:r>
          </a:p>
          <a:p>
            <a:pPr marL="0" lvl="2" indent="0">
              <a:buNone/>
            </a:pPr>
            <a:endParaRPr lang="en-US" sz="1800" dirty="0"/>
          </a:p>
          <a:p>
            <a:pPr marL="0" lvl="2" indent="0">
              <a:buNone/>
            </a:pPr>
            <a:r>
              <a:rPr lang="en-US" sz="1800" dirty="0"/>
              <a:t>[6:52; 8:14-21; 16:14]  -- hardness of heart</a:t>
            </a:r>
          </a:p>
          <a:p>
            <a:pPr marL="0" lvl="2" indent="0">
              <a:buNone/>
            </a:pPr>
            <a:endParaRPr lang="en-US" sz="1800" dirty="0"/>
          </a:p>
          <a:p>
            <a:pPr marL="0" lvl="2" indent="0">
              <a:buNone/>
            </a:pPr>
            <a:r>
              <a:rPr lang="en-US" sz="1800" dirty="0"/>
              <a:t>[9:33-37; 10:35-37] -- Jockeying for position -</a:t>
            </a:r>
            <a:r>
              <a:rPr lang="en-US" sz="1800" i="0" dirty="0"/>
              <a:t>‘who is the greatest’, ‘sit at your right and your left’</a:t>
            </a:r>
          </a:p>
          <a:p>
            <a:pPr marL="0" lvl="2" indent="0">
              <a:buNone/>
            </a:pPr>
            <a:endParaRPr lang="en-US" sz="1800" i="0" dirty="0"/>
          </a:p>
          <a:p>
            <a:pPr marL="0" lvl="2" indent="0">
              <a:buNone/>
            </a:pPr>
            <a:r>
              <a:rPr lang="en-US" sz="1800" dirty="0"/>
              <a:t>[16:11; 16:13-14] --  “… they did not believe”</a:t>
            </a:r>
          </a:p>
          <a:p>
            <a:pPr marL="0" lvl="2" indent="0">
              <a:buNone/>
            </a:pPr>
            <a:endParaRPr lang="en-US" sz="1800" dirty="0"/>
          </a:p>
          <a:p>
            <a:pPr marL="0" lvl="2" indent="0" algn="ctr">
              <a:buNone/>
            </a:pPr>
            <a:r>
              <a:rPr lang="en-US" sz="1800" i="0" dirty="0"/>
              <a:t>These do not even include their failures leading up to and during the Pascal Mystery</a:t>
            </a:r>
          </a:p>
          <a:p>
            <a:pPr marL="0" lvl="2" indent="0">
              <a:buNone/>
            </a:pPr>
            <a:endParaRPr lang="en-US" sz="1800" i="0" dirty="0"/>
          </a:p>
          <a:p>
            <a:pPr marL="0" lvl="2" indent="0">
              <a:buNone/>
            </a:pPr>
            <a:endParaRPr lang="en-US" sz="1800" i="0" dirty="0"/>
          </a:p>
          <a:p>
            <a:pPr marL="0" lvl="2" indent="0">
              <a:buNone/>
            </a:pPr>
            <a:r>
              <a:rPr lang="en-US" sz="1800" dirty="0"/>
              <a:t> </a:t>
            </a:r>
          </a:p>
        </p:txBody>
      </p:sp>
    </p:spTree>
    <p:extLst>
      <p:ext uri="{BB962C8B-B14F-4D97-AF65-F5344CB8AC3E}">
        <p14:creationId xmlns:p14="http://schemas.microsoft.com/office/powerpoint/2010/main" val="1488103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F7603-97DA-4079-930F-3AA88498B841}"/>
              </a:ext>
            </a:extLst>
          </p:cNvPr>
          <p:cNvSpPr>
            <a:spLocks noGrp="1"/>
          </p:cNvSpPr>
          <p:nvPr>
            <p:ph type="title"/>
          </p:nvPr>
        </p:nvSpPr>
        <p:spPr/>
        <p:txBody>
          <a:bodyPr/>
          <a:lstStyle/>
          <a:p>
            <a:r>
              <a:rPr lang="en-US" dirty="0"/>
              <a:t>Misunderstanding The Messiah</a:t>
            </a:r>
          </a:p>
        </p:txBody>
      </p:sp>
      <p:sp>
        <p:nvSpPr>
          <p:cNvPr id="3" name="Content Placeholder 2">
            <a:extLst>
              <a:ext uri="{FF2B5EF4-FFF2-40B4-BE49-F238E27FC236}">
                <a16:creationId xmlns:a16="http://schemas.microsoft.com/office/drawing/2014/main" id="{903527D0-708F-4587-BC56-081643F0517D}"/>
              </a:ext>
            </a:extLst>
          </p:cNvPr>
          <p:cNvSpPr>
            <a:spLocks noGrp="1"/>
          </p:cNvSpPr>
          <p:nvPr>
            <p:ph idx="1"/>
          </p:nvPr>
        </p:nvSpPr>
        <p:spPr/>
        <p:txBody>
          <a:bodyPr>
            <a:normAutofit/>
          </a:bodyPr>
          <a:lstStyle/>
          <a:p>
            <a:pPr marL="0" indent="0">
              <a:buNone/>
            </a:pPr>
            <a:r>
              <a:rPr lang="en-US" dirty="0"/>
              <a:t>Once Jesus established His identity – “Who do you say that I am?”</a:t>
            </a:r>
          </a:p>
          <a:p>
            <a:pPr marL="0" indent="0">
              <a:buNone/>
            </a:pPr>
            <a:r>
              <a:rPr lang="en-US" dirty="0"/>
              <a:t>He focuses on His destiny </a:t>
            </a:r>
          </a:p>
          <a:p>
            <a:pPr lvl="2"/>
            <a:r>
              <a:rPr lang="en-US" dirty="0"/>
              <a:t>[</a:t>
            </a:r>
            <a:r>
              <a:rPr lang="en-US" b="1" dirty="0"/>
              <a:t>8:31-33</a:t>
            </a:r>
            <a:r>
              <a:rPr lang="en-US" dirty="0"/>
              <a:t>; 9:30-32; 10:32-34]</a:t>
            </a:r>
          </a:p>
          <a:p>
            <a:pPr lvl="2"/>
            <a:r>
              <a:rPr lang="en-US" sz="1400" dirty="0"/>
              <a:t>He began to teach them that the Son of Man must suffer greatly and be rejected by the elders, the chief priests, and the scribes, and be killed, and rise after three days. He spoke this openly. Then Peter took him aside and began to rebuke him. At this he turned around and, looking at his disciples, rebuked Peter and said, “Get behind me, Satan. You are thinking not as God does, but as human beings do.”</a:t>
            </a:r>
          </a:p>
          <a:p>
            <a:pPr lvl="2"/>
            <a:endParaRPr lang="en-US" sz="1600" dirty="0"/>
          </a:p>
          <a:p>
            <a:pPr marL="0" indent="0">
              <a:buNone/>
            </a:pPr>
            <a:r>
              <a:rPr lang="en-US" sz="2000" dirty="0"/>
              <a:t>Israel was not expecting a suffering Messiah, even in light of the prophecies [Isa 53; Dan 9:26]</a:t>
            </a:r>
          </a:p>
          <a:p>
            <a:pPr marL="0" indent="0">
              <a:buNone/>
            </a:pPr>
            <a:r>
              <a:rPr lang="en-US" sz="2000" dirty="0"/>
              <a:t>‘Get behind me’ – a strong rebuke, and a reminder to </a:t>
            </a:r>
            <a:r>
              <a:rPr lang="en-US" sz="2000" i="1" dirty="0"/>
              <a:t>follow</a:t>
            </a:r>
            <a:endParaRPr lang="en-US" sz="2000" dirty="0"/>
          </a:p>
        </p:txBody>
      </p:sp>
    </p:spTree>
    <p:extLst>
      <p:ext uri="{BB962C8B-B14F-4D97-AF65-F5344CB8AC3E}">
        <p14:creationId xmlns:p14="http://schemas.microsoft.com/office/powerpoint/2010/main" val="12920037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F7603-97DA-4079-930F-3AA88498B841}"/>
              </a:ext>
            </a:extLst>
          </p:cNvPr>
          <p:cNvSpPr>
            <a:spLocks noGrp="1"/>
          </p:cNvSpPr>
          <p:nvPr>
            <p:ph type="title"/>
          </p:nvPr>
        </p:nvSpPr>
        <p:spPr/>
        <p:txBody>
          <a:bodyPr/>
          <a:lstStyle/>
          <a:p>
            <a:r>
              <a:rPr lang="en-US" dirty="0"/>
              <a:t>The Cost of Discipleship</a:t>
            </a:r>
          </a:p>
        </p:txBody>
      </p:sp>
      <p:sp>
        <p:nvSpPr>
          <p:cNvPr id="3" name="Content Placeholder 2">
            <a:extLst>
              <a:ext uri="{FF2B5EF4-FFF2-40B4-BE49-F238E27FC236}">
                <a16:creationId xmlns:a16="http://schemas.microsoft.com/office/drawing/2014/main" id="{903527D0-708F-4587-BC56-081643F0517D}"/>
              </a:ext>
            </a:extLst>
          </p:cNvPr>
          <p:cNvSpPr>
            <a:spLocks noGrp="1"/>
          </p:cNvSpPr>
          <p:nvPr>
            <p:ph idx="1"/>
          </p:nvPr>
        </p:nvSpPr>
        <p:spPr>
          <a:xfrm>
            <a:off x="676656" y="2011680"/>
            <a:ext cx="10753725" cy="4531010"/>
          </a:xfrm>
        </p:spPr>
        <p:txBody>
          <a:bodyPr>
            <a:normAutofit/>
          </a:bodyPr>
          <a:lstStyle/>
          <a:p>
            <a:pPr marL="0" lvl="2" indent="0">
              <a:buNone/>
            </a:pPr>
            <a:r>
              <a:rPr lang="en-US" sz="1800" dirty="0"/>
              <a:t>[8:34-38]</a:t>
            </a:r>
          </a:p>
          <a:p>
            <a:pPr marL="0" lvl="2" indent="0">
              <a:buNone/>
            </a:pPr>
            <a:r>
              <a:rPr lang="en-US" sz="1800" dirty="0"/>
              <a:t> He summoned the crowd with his disciples and said to them, “Whoever wishes to come after me must deny himself, take up his cross, and follow me. </a:t>
            </a:r>
            <a:r>
              <a:rPr lang="en-US" sz="1800" baseline="30000" dirty="0"/>
              <a:t> </a:t>
            </a:r>
            <a:r>
              <a:rPr lang="en-US" sz="1800" dirty="0"/>
              <a:t>For whoever wishes to save his life will lose it, but whoever loses his life for my sake and that of the gospel will save it. What profit is there for one to gain the whole world and forfeit his life? </a:t>
            </a:r>
            <a:r>
              <a:rPr lang="en-US" sz="1800" b="1" baseline="30000" dirty="0"/>
              <a:t> </a:t>
            </a:r>
            <a:r>
              <a:rPr lang="en-US" sz="1800" dirty="0"/>
              <a:t>What could one give in exchange for his life? </a:t>
            </a:r>
            <a:r>
              <a:rPr lang="en-US" sz="1800" b="1" baseline="30000" dirty="0"/>
              <a:t> </a:t>
            </a:r>
            <a:r>
              <a:rPr lang="en-US" sz="1800" dirty="0"/>
              <a:t>Whoever is ashamed of me and of my words in this faithless and sinful generation, the Son of Man will be ashamed of when he comes in his Father’s glory with the holy angels.” </a:t>
            </a:r>
          </a:p>
          <a:p>
            <a:pPr marL="0" lvl="2" indent="0">
              <a:buNone/>
            </a:pPr>
            <a:endParaRPr lang="en-US" sz="1800" dirty="0"/>
          </a:p>
          <a:p>
            <a:pPr marL="0" lvl="2" indent="0">
              <a:buNone/>
            </a:pPr>
            <a:r>
              <a:rPr lang="en-US" sz="1800" i="0" dirty="0"/>
              <a:t>‘He summoned the crowd’ – All are invited to be disciples, so all must understand</a:t>
            </a:r>
          </a:p>
          <a:p>
            <a:pPr marL="0" lvl="2" indent="0">
              <a:buNone/>
            </a:pPr>
            <a:r>
              <a:rPr lang="en-US" sz="1800" i="0" dirty="0"/>
              <a:t>The conditions: </a:t>
            </a:r>
          </a:p>
          <a:p>
            <a:pPr marL="0" indent="0">
              <a:buNone/>
            </a:pPr>
            <a:endParaRPr lang="en-US" dirty="0"/>
          </a:p>
          <a:p>
            <a:pPr marL="0" indent="0">
              <a:buNone/>
            </a:pPr>
            <a:endParaRPr lang="en-US" sz="1800" dirty="0"/>
          </a:p>
          <a:p>
            <a:pPr marL="0" indent="0" algn="ctr">
              <a:buNone/>
            </a:pPr>
            <a:r>
              <a:rPr lang="en-US" sz="1800" dirty="0"/>
              <a:t>Jesus asks His followers for complete devotion to Himself</a:t>
            </a:r>
          </a:p>
          <a:p>
            <a:pPr marL="0" indent="0" algn="ctr">
              <a:buNone/>
            </a:pPr>
            <a:r>
              <a:rPr lang="en-US" sz="1800" dirty="0"/>
              <a:t>The amazing reward - life!!</a:t>
            </a:r>
          </a:p>
        </p:txBody>
      </p:sp>
      <p:sp>
        <p:nvSpPr>
          <p:cNvPr id="4" name="TextBox 3">
            <a:extLst>
              <a:ext uri="{FF2B5EF4-FFF2-40B4-BE49-F238E27FC236}">
                <a16:creationId xmlns:a16="http://schemas.microsoft.com/office/drawing/2014/main" id="{E5ABFB74-6791-41A2-95F7-BEE34A3C28A6}"/>
              </a:ext>
            </a:extLst>
          </p:cNvPr>
          <p:cNvSpPr txBox="1"/>
          <p:nvPr/>
        </p:nvSpPr>
        <p:spPr>
          <a:xfrm>
            <a:off x="2325413" y="4130564"/>
            <a:ext cx="7070835" cy="1200329"/>
          </a:xfrm>
          <a:prstGeom prst="rect">
            <a:avLst/>
          </a:prstGeom>
          <a:noFill/>
        </p:spPr>
        <p:txBody>
          <a:bodyPr wrap="square" rtlCol="0">
            <a:spAutoFit/>
          </a:bodyPr>
          <a:lstStyle/>
          <a:p>
            <a:pPr marL="285750" indent="-285750">
              <a:buFont typeface="Arial" panose="020B0604020202020204" pitchFamily="34" charset="0"/>
              <a:buChar char="•"/>
            </a:pPr>
            <a:r>
              <a:rPr lang="en-US" dirty="0"/>
              <a:t>Whoever wishes - Free choice</a:t>
            </a:r>
          </a:p>
          <a:p>
            <a:pPr marL="285750" indent="-285750">
              <a:buFont typeface="Arial" panose="020B0604020202020204" pitchFamily="34" charset="0"/>
              <a:buChar char="•"/>
            </a:pPr>
            <a:r>
              <a:rPr lang="en-US" dirty="0"/>
              <a:t>Deny himself – abandon yourself entirely to God</a:t>
            </a:r>
          </a:p>
          <a:p>
            <a:pPr marL="285750" indent="-285750">
              <a:buFont typeface="Arial" panose="020B0604020202020204" pitchFamily="34" charset="0"/>
              <a:buChar char="•"/>
            </a:pPr>
            <a:r>
              <a:rPr lang="en-US" dirty="0"/>
              <a:t>Must follow Jesus… to the cross – there is suffering, you’re not alone</a:t>
            </a:r>
          </a:p>
          <a:p>
            <a:pPr marL="285750" indent="-285750">
              <a:buFont typeface="Arial" panose="020B0604020202020204" pitchFamily="34" charset="0"/>
              <a:buChar char="•"/>
            </a:pPr>
            <a:endParaRPr lang="en-US" dirty="0">
              <a:solidFill>
                <a:schemeClr val="tx1">
                  <a:lumMod val="85000"/>
                  <a:lumOff val="15000"/>
                </a:schemeClr>
              </a:solidFill>
            </a:endParaRPr>
          </a:p>
        </p:txBody>
      </p:sp>
    </p:spTree>
    <p:extLst>
      <p:ext uri="{BB962C8B-B14F-4D97-AF65-F5344CB8AC3E}">
        <p14:creationId xmlns:p14="http://schemas.microsoft.com/office/powerpoint/2010/main" val="24226924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B0C71-E9BE-44C4-A22C-C3B788DF32B8}"/>
              </a:ext>
            </a:extLst>
          </p:cNvPr>
          <p:cNvSpPr>
            <a:spLocks noGrp="1"/>
          </p:cNvSpPr>
          <p:nvPr>
            <p:ph type="ctrTitle"/>
          </p:nvPr>
        </p:nvSpPr>
        <p:spPr>
          <a:xfrm>
            <a:off x="603504" y="1008993"/>
            <a:ext cx="10782300" cy="5541578"/>
          </a:xfrm>
        </p:spPr>
        <p:txBody>
          <a:bodyPr anchor="t"/>
          <a:lstStyle/>
          <a:p>
            <a:pPr lvl="0"/>
            <a:r>
              <a:rPr lang="en-US" sz="5400" dirty="0"/>
              <a:t>Discussion</a:t>
            </a:r>
            <a:br>
              <a:rPr lang="en-US" sz="5400" dirty="0"/>
            </a:br>
            <a:br>
              <a:rPr lang="en-US" sz="5400" dirty="0"/>
            </a:br>
            <a:r>
              <a:rPr lang="en-US" sz="2000" dirty="0"/>
              <a:t>How do we serve God in both activity and rest?</a:t>
            </a:r>
            <a:br>
              <a:rPr lang="en-US" sz="2000" dirty="0"/>
            </a:br>
            <a:br>
              <a:rPr lang="en-US" sz="2000" dirty="0"/>
            </a:br>
            <a:r>
              <a:rPr lang="en-US" sz="2000" dirty="0"/>
              <a:t>Does the world misunderstand discipleship?</a:t>
            </a:r>
            <a:br>
              <a:rPr lang="en-US" sz="2000" dirty="0"/>
            </a:br>
            <a:br>
              <a:rPr lang="en-US" sz="2000" dirty="0"/>
            </a:br>
            <a:r>
              <a:rPr lang="en-US" sz="2000" dirty="0"/>
              <a:t>Discuss the challenges of discipleship in our time.</a:t>
            </a:r>
            <a:br>
              <a:rPr lang="en-US" sz="2000" dirty="0"/>
            </a:br>
            <a:br>
              <a:rPr lang="en-US" sz="2000" dirty="0"/>
            </a:br>
            <a:r>
              <a:rPr lang="en-US" sz="2000" dirty="0"/>
              <a:t>How do we witness to the Kingdom of God today?</a:t>
            </a:r>
            <a:br>
              <a:rPr lang="en-US" sz="2000" dirty="0"/>
            </a:br>
            <a:br>
              <a:rPr lang="en-US" sz="2000" dirty="0"/>
            </a:br>
            <a:br>
              <a:rPr lang="en-US" sz="2000" dirty="0"/>
            </a:br>
            <a:br>
              <a:rPr lang="en-US" sz="2400" dirty="0"/>
            </a:br>
            <a:br>
              <a:rPr lang="en-US" sz="2400" dirty="0"/>
            </a:br>
            <a:endParaRPr lang="en-US" sz="2400" dirty="0"/>
          </a:p>
        </p:txBody>
      </p:sp>
    </p:spTree>
    <p:extLst>
      <p:ext uri="{BB962C8B-B14F-4D97-AF65-F5344CB8AC3E}">
        <p14:creationId xmlns:p14="http://schemas.microsoft.com/office/powerpoint/2010/main" val="1406949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title"/>
          </p:nvPr>
        </p:nvSpPr>
        <p:spPr>
          <a:xfrm>
            <a:off x="189186" y="499533"/>
            <a:ext cx="11056665" cy="1658198"/>
          </a:xfrm>
          <a:prstGeom prst="rect">
            <a:avLst/>
          </a:prstGeom>
          <a:noFill/>
          <a:ln>
            <a:noFill/>
          </a:ln>
        </p:spPr>
        <p:txBody>
          <a:bodyPr spcFirstLastPara="1" wrap="square" lIns="91425" tIns="45700" rIns="91425" bIns="45700" anchor="ctr" anchorCtr="0">
            <a:normAutofit/>
          </a:bodyPr>
          <a:lstStyle/>
          <a:p>
            <a:pPr lvl="0">
              <a:spcBef>
                <a:spcPts val="0"/>
              </a:spcBef>
              <a:buClr>
                <a:srgbClr val="913924"/>
              </a:buClr>
              <a:buSzPts val="5400"/>
            </a:pPr>
            <a:r>
              <a:rPr lang="en-US" dirty="0"/>
              <a:t>Week</a:t>
            </a:r>
            <a:r>
              <a:rPr lang="en-US" dirty="0">
                <a:solidFill>
                  <a:srgbClr val="913924"/>
                </a:solidFill>
              </a:rPr>
              <a:t> </a:t>
            </a:r>
            <a:r>
              <a:rPr lang="en-US" dirty="0"/>
              <a:t>One We Learned</a:t>
            </a:r>
            <a:endParaRPr dirty="0"/>
          </a:p>
        </p:txBody>
      </p:sp>
      <p:sp>
        <p:nvSpPr>
          <p:cNvPr id="93" name="Google Shape;93;p14"/>
          <p:cNvSpPr txBox="1">
            <a:spLocks noGrp="1"/>
          </p:cNvSpPr>
          <p:nvPr>
            <p:ph type="body" idx="1"/>
          </p:nvPr>
        </p:nvSpPr>
        <p:spPr>
          <a:xfrm>
            <a:off x="359158" y="2157730"/>
            <a:ext cx="6428994" cy="3766185"/>
          </a:xfrm>
          <a:prstGeom prst="rect">
            <a:avLst/>
          </a:prstGeom>
          <a:noFill/>
          <a:ln>
            <a:noFill/>
          </a:ln>
        </p:spPr>
        <p:txBody>
          <a:bodyPr spcFirstLastPara="1" wrap="square" lIns="91425" tIns="45700" rIns="91425" bIns="45700" anchor="t" anchorCtr="0">
            <a:normAutofit/>
          </a:bodyPr>
          <a:lstStyle/>
          <a:p>
            <a:pPr marL="0" lvl="0" indent="0" algn="l" rtl="0">
              <a:lnSpc>
                <a:spcPct val="85000"/>
              </a:lnSpc>
              <a:spcBef>
                <a:spcPts val="0"/>
              </a:spcBef>
              <a:spcAft>
                <a:spcPts val="0"/>
              </a:spcAft>
              <a:buClr>
                <a:srgbClr val="262626"/>
              </a:buClr>
              <a:buSzPts val="2400"/>
              <a:buNone/>
            </a:pPr>
            <a:r>
              <a:rPr lang="en-US" sz="2000" dirty="0"/>
              <a:t>Mark is…</a:t>
            </a:r>
            <a:endParaRPr sz="2000" dirty="0"/>
          </a:p>
          <a:p>
            <a:pPr marL="91440" lvl="0" indent="-152400" algn="l" rtl="0">
              <a:lnSpc>
                <a:spcPct val="85000"/>
              </a:lnSpc>
              <a:spcBef>
                <a:spcPts val="1300"/>
              </a:spcBef>
              <a:spcAft>
                <a:spcPts val="0"/>
              </a:spcAft>
              <a:buClr>
                <a:srgbClr val="262626"/>
              </a:buClr>
              <a:buSzPts val="2400"/>
              <a:buChar char=" "/>
            </a:pPr>
            <a:r>
              <a:rPr lang="en-US" sz="2000" dirty="0"/>
              <a:t>Peter’s Gospel and the shortest Gospel</a:t>
            </a:r>
            <a:endParaRPr sz="2000" dirty="0"/>
          </a:p>
          <a:p>
            <a:pPr marL="91440" lvl="0" indent="-152400" algn="l" rtl="0">
              <a:lnSpc>
                <a:spcPct val="85000"/>
              </a:lnSpc>
              <a:spcBef>
                <a:spcPts val="1300"/>
              </a:spcBef>
              <a:spcAft>
                <a:spcPts val="0"/>
              </a:spcAft>
              <a:buClr>
                <a:srgbClr val="262626"/>
              </a:buClr>
              <a:buSzPts val="2400"/>
              <a:buChar char=" "/>
            </a:pPr>
            <a:r>
              <a:rPr lang="en-US" sz="2000" dirty="0"/>
              <a:t>written for persecuted Christians in Rome</a:t>
            </a:r>
            <a:endParaRPr sz="2000" dirty="0"/>
          </a:p>
          <a:p>
            <a:pPr marL="91440" lvl="0" indent="-152400" algn="l" rtl="0">
              <a:lnSpc>
                <a:spcPct val="85000"/>
              </a:lnSpc>
              <a:spcBef>
                <a:spcPts val="1300"/>
              </a:spcBef>
              <a:spcAft>
                <a:spcPts val="0"/>
              </a:spcAft>
              <a:buClr>
                <a:srgbClr val="262626"/>
              </a:buClr>
              <a:buSzPts val="2400"/>
              <a:buChar char=" "/>
            </a:pPr>
            <a:r>
              <a:rPr lang="en-US" sz="2000" dirty="0"/>
              <a:t>full of stories common to the other Gospels, but</a:t>
            </a:r>
            <a:endParaRPr sz="2000" dirty="0"/>
          </a:p>
          <a:p>
            <a:pPr marL="91440" lvl="0" indent="-152400" algn="l" rtl="0">
              <a:lnSpc>
                <a:spcPct val="85000"/>
              </a:lnSpc>
              <a:spcBef>
                <a:spcPts val="1300"/>
              </a:spcBef>
              <a:spcAft>
                <a:spcPts val="0"/>
              </a:spcAft>
              <a:buClr>
                <a:srgbClr val="262626"/>
              </a:buClr>
              <a:buSzPts val="2400"/>
              <a:buChar char=" "/>
            </a:pPr>
            <a:r>
              <a:rPr lang="en-US" sz="2000" dirty="0"/>
              <a:t>dynamic and action-focused</a:t>
            </a:r>
            <a:endParaRPr sz="2000" dirty="0"/>
          </a:p>
          <a:p>
            <a:pPr marL="91440" lvl="0" indent="-152400" algn="l" rtl="0">
              <a:lnSpc>
                <a:spcPct val="85000"/>
              </a:lnSpc>
              <a:spcBef>
                <a:spcPts val="1300"/>
              </a:spcBef>
              <a:spcAft>
                <a:spcPts val="0"/>
              </a:spcAft>
              <a:buClr>
                <a:srgbClr val="262626"/>
              </a:buClr>
              <a:buSzPts val="2400"/>
              <a:buChar char=" "/>
            </a:pPr>
            <a:r>
              <a:rPr lang="en-US" sz="2000" dirty="0"/>
              <a:t>a blend of Jesus’ humanity and divinity</a:t>
            </a:r>
            <a:endParaRPr sz="2000" dirty="0"/>
          </a:p>
          <a:p>
            <a:pPr marL="0" lvl="0" indent="0" algn="l" rtl="0">
              <a:lnSpc>
                <a:spcPct val="85000"/>
              </a:lnSpc>
              <a:spcBef>
                <a:spcPts val="1300"/>
              </a:spcBef>
              <a:spcAft>
                <a:spcPts val="0"/>
              </a:spcAft>
              <a:buClr>
                <a:srgbClr val="262626"/>
              </a:buClr>
              <a:buSzPts val="2400"/>
              <a:buNone/>
            </a:pPr>
            <a:endParaRPr sz="2000" dirty="0"/>
          </a:p>
          <a:p>
            <a:pPr marL="91440" lvl="0" indent="-152400" algn="l" rtl="0">
              <a:lnSpc>
                <a:spcPct val="85000"/>
              </a:lnSpc>
              <a:spcBef>
                <a:spcPts val="1300"/>
              </a:spcBef>
              <a:spcAft>
                <a:spcPts val="0"/>
              </a:spcAft>
              <a:buClr>
                <a:srgbClr val="262626"/>
              </a:buClr>
              <a:buSzPts val="2400"/>
              <a:buChar char=" "/>
            </a:pPr>
            <a:r>
              <a:rPr lang="en-US" sz="2000" dirty="0"/>
              <a:t>focused on who Jesus is and why He is here</a:t>
            </a:r>
            <a:endParaRPr sz="2000" dirty="0"/>
          </a:p>
        </p:txBody>
      </p:sp>
      <p:sp>
        <p:nvSpPr>
          <p:cNvPr id="5" name="Google Shape;99;p15">
            <a:extLst>
              <a:ext uri="{FF2B5EF4-FFF2-40B4-BE49-F238E27FC236}">
                <a16:creationId xmlns:a16="http://schemas.microsoft.com/office/drawing/2014/main" id="{4835A1AD-6B12-4E5A-9796-76FAC6A7C532}"/>
              </a:ext>
            </a:extLst>
          </p:cNvPr>
          <p:cNvSpPr txBox="1">
            <a:spLocks/>
          </p:cNvSpPr>
          <p:nvPr/>
        </p:nvSpPr>
        <p:spPr>
          <a:xfrm>
            <a:off x="6096000" y="2157731"/>
            <a:ext cx="7808141" cy="3766185"/>
          </a:xfrm>
          <a:prstGeom prst="rect">
            <a:avLst/>
          </a:prstGeom>
          <a:noFill/>
          <a:ln>
            <a:noFill/>
          </a:ln>
        </p:spPr>
        <p:txBody>
          <a:bodyPr spcFirstLastPara="1" vert="horz" wrap="square" lIns="91425" tIns="45700" rIns="91425" bIns="45700" rtlCol="0" anchor="t" anchorCtr="0">
            <a:normAutofit/>
          </a:bodyPr>
          <a:lst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a:lstStyle>
          <a:p>
            <a:pPr marL="0" indent="0">
              <a:spcBef>
                <a:spcPts val="0"/>
              </a:spcBef>
              <a:buClr>
                <a:srgbClr val="262626"/>
              </a:buClr>
              <a:buSzPts val="2800"/>
              <a:buFont typeface="Arial" pitchFamily="34" charset="0"/>
              <a:buNone/>
            </a:pPr>
            <a:r>
              <a:rPr lang="en-US" sz="2000" dirty="0"/>
              <a:t>Major Themes…</a:t>
            </a:r>
          </a:p>
          <a:p>
            <a:pPr marL="0" indent="0">
              <a:spcBef>
                <a:spcPts val="0"/>
              </a:spcBef>
              <a:buClr>
                <a:srgbClr val="262626"/>
              </a:buClr>
              <a:buSzPts val="2800"/>
              <a:buFont typeface="Arial" pitchFamily="34" charset="0"/>
              <a:buNone/>
            </a:pPr>
            <a:endParaRPr lang="en-US" sz="2000" dirty="0"/>
          </a:p>
          <a:p>
            <a:pPr marL="0" indent="0">
              <a:spcBef>
                <a:spcPts val="0"/>
              </a:spcBef>
              <a:buClr>
                <a:srgbClr val="262626"/>
              </a:buClr>
              <a:buSzPts val="2800"/>
              <a:buFont typeface="Arial" pitchFamily="34" charset="0"/>
              <a:buNone/>
            </a:pPr>
            <a:r>
              <a:rPr lang="en-US" sz="2000" dirty="0"/>
              <a:t>Christology - Who is Jesus? </a:t>
            </a:r>
          </a:p>
          <a:p>
            <a:pPr marL="0" indent="0">
              <a:buClr>
                <a:srgbClr val="262626"/>
              </a:buClr>
              <a:buSzPts val="2800"/>
              <a:buFont typeface="Arial" pitchFamily="34" charset="0"/>
              <a:buNone/>
            </a:pPr>
            <a:r>
              <a:rPr lang="en-US" sz="2000" dirty="0"/>
              <a:t>Mission – What is the Kingdom of God?</a:t>
            </a:r>
          </a:p>
          <a:p>
            <a:pPr marL="0" indent="0">
              <a:buClr>
                <a:srgbClr val="262626"/>
              </a:buClr>
              <a:buSzPts val="2800"/>
              <a:buFont typeface="Arial" pitchFamily="34" charset="0"/>
              <a:buNone/>
            </a:pPr>
            <a:r>
              <a:rPr lang="en-US" sz="2000" dirty="0"/>
              <a:t>Discipleship – What does it mean to follow Jesus?</a:t>
            </a:r>
          </a:p>
          <a:p>
            <a:pPr marL="0" indent="0">
              <a:buClr>
                <a:srgbClr val="262626"/>
              </a:buClr>
              <a:buSzPts val="2800"/>
              <a:buFont typeface="Arial" pitchFamily="34" charset="0"/>
              <a:buNone/>
            </a:pPr>
            <a:r>
              <a:rPr lang="en-US" sz="2000" dirty="0"/>
              <a:t>Atonement – What is the Pascal Mystery about?</a:t>
            </a:r>
          </a:p>
          <a:p>
            <a:pPr marL="0" indent="0">
              <a:buClr>
                <a:srgbClr val="262626"/>
              </a:buClr>
              <a:buSzPts val="2800"/>
              <a:buFont typeface="Arial" pitchFamily="34" charset="0"/>
              <a:buNone/>
            </a:pPr>
            <a:r>
              <a:rPr lang="en-US" sz="2000" dirty="0"/>
              <a:t>Eschatology – What happens at </a:t>
            </a:r>
            <a:r>
              <a:rPr lang="en-US" sz="2000" i="1" dirty="0"/>
              <a:t>the end?</a:t>
            </a:r>
            <a:endParaRPr lang="en-US"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7"/>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85000"/>
              </a:lnSpc>
              <a:spcBef>
                <a:spcPts val="0"/>
              </a:spcBef>
              <a:spcAft>
                <a:spcPts val="0"/>
              </a:spcAft>
              <a:buClr>
                <a:schemeClr val="accent1"/>
              </a:buClr>
              <a:buSzPts val="5400"/>
              <a:buFont typeface="Calibri"/>
              <a:buNone/>
            </a:pPr>
            <a:r>
              <a:rPr lang="en-US" dirty="0"/>
              <a:t>Coming up:</a:t>
            </a:r>
            <a:endParaRPr dirty="0"/>
          </a:p>
        </p:txBody>
      </p:sp>
      <p:sp>
        <p:nvSpPr>
          <p:cNvPr id="172" name="Google Shape;172;p27"/>
          <p:cNvSpPr txBox="1">
            <a:spLocks noGrp="1"/>
          </p:cNvSpPr>
          <p:nvPr>
            <p:ph type="body" idx="1"/>
          </p:nvPr>
        </p:nvSpPr>
        <p:spPr>
          <a:prstGeom prst="rect">
            <a:avLst/>
          </a:prstGeom>
          <a:noFill/>
          <a:ln>
            <a:noFill/>
          </a:ln>
        </p:spPr>
        <p:txBody>
          <a:bodyPr spcFirstLastPara="1" wrap="square" lIns="91425" tIns="45700" rIns="91425" bIns="45700" anchor="t" anchorCtr="0">
            <a:normAutofit/>
          </a:bodyPr>
          <a:lstStyle/>
          <a:p>
            <a:pPr marL="91440" lvl="0" indent="-152400" algn="l" rtl="0">
              <a:lnSpc>
                <a:spcPct val="85000"/>
              </a:lnSpc>
              <a:spcBef>
                <a:spcPts val="1300"/>
              </a:spcBef>
              <a:spcAft>
                <a:spcPts val="0"/>
              </a:spcAft>
              <a:buClr>
                <a:srgbClr val="262626"/>
              </a:buClr>
              <a:buSzPts val="2400"/>
              <a:buChar char=" "/>
            </a:pPr>
            <a:r>
              <a:rPr lang="en-US" dirty="0"/>
              <a:t>Week 4 - Parables and miracles</a:t>
            </a:r>
            <a:endParaRPr dirty="0"/>
          </a:p>
          <a:p>
            <a:pPr marL="91440" lvl="0" indent="-152400" algn="l" rtl="0">
              <a:lnSpc>
                <a:spcPct val="85000"/>
              </a:lnSpc>
              <a:spcBef>
                <a:spcPts val="1300"/>
              </a:spcBef>
              <a:spcAft>
                <a:spcPts val="0"/>
              </a:spcAft>
              <a:buClr>
                <a:srgbClr val="262626"/>
              </a:buClr>
              <a:buSzPts val="2400"/>
              <a:buChar char=" "/>
            </a:pPr>
            <a:r>
              <a:rPr lang="en-US" dirty="0"/>
              <a:t>Week 5 - Passion/death/resurrection – Wrap up</a:t>
            </a:r>
            <a:endParaRPr dirty="0"/>
          </a:p>
          <a:p>
            <a:pPr marL="0" lvl="0" indent="0" algn="l" rtl="0">
              <a:lnSpc>
                <a:spcPct val="85000"/>
              </a:lnSpc>
              <a:spcBef>
                <a:spcPts val="1300"/>
              </a:spcBef>
              <a:spcAft>
                <a:spcPts val="0"/>
              </a:spcAft>
              <a:buClr>
                <a:srgbClr val="262626"/>
              </a:buClr>
              <a:buSzPts val="2400"/>
              <a:buNone/>
            </a:pPr>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B0C71-E9BE-44C4-A22C-C3B788DF32B8}"/>
              </a:ext>
            </a:extLst>
          </p:cNvPr>
          <p:cNvSpPr>
            <a:spLocks noGrp="1"/>
          </p:cNvSpPr>
          <p:nvPr>
            <p:ph type="ctrTitle"/>
          </p:nvPr>
        </p:nvSpPr>
        <p:spPr>
          <a:xfrm>
            <a:off x="603504" y="2892971"/>
            <a:ext cx="10782300" cy="3657599"/>
          </a:xfrm>
        </p:spPr>
        <p:txBody>
          <a:bodyPr anchor="t"/>
          <a:lstStyle/>
          <a:p>
            <a:pPr algn="ctr"/>
            <a:r>
              <a:rPr lang="en-US" sz="5400" dirty="0"/>
              <a:t>Questions?</a:t>
            </a:r>
            <a:br>
              <a:rPr lang="en-US" sz="5400" dirty="0"/>
            </a:br>
            <a:br>
              <a:rPr lang="en-US" sz="5400" dirty="0"/>
            </a:br>
            <a:br>
              <a:rPr lang="en-US" sz="2400" dirty="0"/>
            </a:br>
            <a:endParaRPr lang="en-US" sz="2400" dirty="0"/>
          </a:p>
        </p:txBody>
      </p:sp>
    </p:spTree>
    <p:extLst>
      <p:ext uri="{BB962C8B-B14F-4D97-AF65-F5344CB8AC3E}">
        <p14:creationId xmlns:p14="http://schemas.microsoft.com/office/powerpoint/2010/main" val="2538561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5"/>
          <p:cNvSpPr/>
          <p:nvPr/>
        </p:nvSpPr>
        <p:spPr>
          <a:xfrm>
            <a:off x="0" y="0"/>
            <a:ext cx="482600" cy="6858000"/>
          </a:xfrm>
          <a:prstGeom prst="rect">
            <a:avLst/>
          </a:prstGeom>
          <a:solidFill>
            <a:schemeClr val="accent1">
              <a:alpha val="92941"/>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0" name="Google Shape;100;p15"/>
          <p:cNvSpPr txBox="1">
            <a:spLocks noGrp="1"/>
          </p:cNvSpPr>
          <p:nvPr>
            <p:ph type="title"/>
          </p:nvPr>
        </p:nvSpPr>
        <p:spPr>
          <a:xfrm>
            <a:off x="3296265" y="4594123"/>
            <a:ext cx="8133734" cy="1818323"/>
          </a:xfrm>
          <a:prstGeom prst="rect">
            <a:avLst/>
          </a:prstGeom>
          <a:noFill/>
          <a:ln>
            <a:noFill/>
          </a:ln>
        </p:spPr>
        <p:txBody>
          <a:bodyPr spcFirstLastPara="1" wrap="square" lIns="91425" tIns="45700" rIns="91425" bIns="45700" anchor="b" anchorCtr="0">
            <a:normAutofit/>
          </a:bodyPr>
          <a:lstStyle/>
          <a:p>
            <a:pPr marL="0" lvl="0" indent="0" algn="r" rtl="0">
              <a:lnSpc>
                <a:spcPct val="85000"/>
              </a:lnSpc>
              <a:spcBef>
                <a:spcPts val="0"/>
              </a:spcBef>
              <a:spcAft>
                <a:spcPts val="0"/>
              </a:spcAft>
              <a:buClr>
                <a:schemeClr val="accent1"/>
              </a:buClr>
              <a:buSzPts val="6000"/>
              <a:buFont typeface="Calibri"/>
              <a:buNone/>
            </a:pPr>
            <a:r>
              <a:rPr lang="en-US" sz="6000" dirty="0"/>
              <a:t>Week Two</a:t>
            </a:r>
            <a:endParaRPr dirty="0"/>
          </a:p>
        </p:txBody>
      </p:sp>
      <p:sp>
        <p:nvSpPr>
          <p:cNvPr id="2" name="Content Placeholder 1">
            <a:extLst>
              <a:ext uri="{FF2B5EF4-FFF2-40B4-BE49-F238E27FC236}">
                <a16:creationId xmlns:a16="http://schemas.microsoft.com/office/drawing/2014/main" id="{6A9C20E1-4DD5-42EB-84A1-AE861DE4539D}"/>
              </a:ext>
            </a:extLst>
          </p:cNvPr>
          <p:cNvSpPr>
            <a:spLocks noGrp="1"/>
          </p:cNvSpPr>
          <p:nvPr>
            <p:ph idx="1"/>
          </p:nvPr>
        </p:nvSpPr>
        <p:spPr>
          <a:xfrm>
            <a:off x="1119353" y="961697"/>
            <a:ext cx="7323082" cy="4816168"/>
          </a:xfrm>
        </p:spPr>
        <p:txBody>
          <a:bodyPr/>
          <a:lstStyle/>
          <a:p>
            <a:pPr marL="0" indent="0">
              <a:buNone/>
            </a:pPr>
            <a:r>
              <a:rPr lang="en-US" b="1" dirty="0"/>
              <a:t>Jesus taught with authority – a new teaching</a:t>
            </a:r>
          </a:p>
          <a:p>
            <a:r>
              <a:rPr lang="en-US" dirty="0"/>
              <a:t>He healed and cast out demons as a sign</a:t>
            </a:r>
          </a:p>
          <a:p>
            <a:r>
              <a:rPr lang="en-US" dirty="0"/>
              <a:t>Religious and secular authorities saw Him as a threat</a:t>
            </a:r>
          </a:p>
          <a:p>
            <a:pPr lvl="5">
              <a:buFont typeface="Wingdings" panose="05000000000000000000" pitchFamily="2" charset="2"/>
              <a:buChar char="§"/>
            </a:pPr>
            <a:r>
              <a:rPr lang="en-US" sz="2400" dirty="0"/>
              <a:t>Pharisees practiced a strict Judaism, looked for a Messiah to overthrow Rome</a:t>
            </a:r>
          </a:p>
          <a:p>
            <a:pPr lvl="5">
              <a:buFont typeface="Wingdings" panose="05000000000000000000" pitchFamily="2" charset="2"/>
              <a:buChar char="§"/>
            </a:pPr>
            <a:r>
              <a:rPr lang="en-US" sz="2400" dirty="0"/>
              <a:t>Sadducees practiced a liberal Judaism, didn’t believe in anything but the Torah</a:t>
            </a:r>
          </a:p>
          <a:p>
            <a:pPr lvl="5">
              <a:buFont typeface="Wingdings" panose="05000000000000000000" pitchFamily="2" charset="2"/>
              <a:buChar char="§"/>
            </a:pPr>
            <a:r>
              <a:rPr lang="en-US" sz="2400" dirty="0"/>
              <a:t>Scribes were intellectuals, focused on learning and ignored the heart</a:t>
            </a:r>
          </a:p>
          <a:p>
            <a:pPr lvl="5">
              <a:buFont typeface="Wingdings" panose="05000000000000000000" pitchFamily="2" charset="2"/>
              <a:buChar char="§"/>
            </a:pPr>
            <a:r>
              <a:rPr lang="en-US" sz="2400" dirty="0"/>
              <a:t>Herodians wanted to maintain the status quo, especially with Rome</a:t>
            </a:r>
          </a:p>
          <a:p>
            <a:pPr lvl="5">
              <a:buFont typeface="Wingdings" panose="05000000000000000000" pitchFamily="2" charset="2"/>
              <a:buChar char="§"/>
            </a:pPr>
            <a:r>
              <a:rPr lang="en-US" sz="2400" dirty="0"/>
              <a:t>Romans wanted to stop rebellion</a:t>
            </a:r>
          </a:p>
          <a:p>
            <a:pPr lvl="1">
              <a:buFont typeface="Wingdings" panose="05000000000000000000" pitchFamily="2" charset="2"/>
              <a:buChar cha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F7603-97DA-4079-930F-3AA88498B841}"/>
              </a:ext>
            </a:extLst>
          </p:cNvPr>
          <p:cNvSpPr>
            <a:spLocks noGrp="1"/>
          </p:cNvSpPr>
          <p:nvPr>
            <p:ph type="title"/>
          </p:nvPr>
        </p:nvSpPr>
        <p:spPr/>
        <p:txBody>
          <a:bodyPr/>
          <a:lstStyle/>
          <a:p>
            <a:r>
              <a:rPr lang="en-US" dirty="0"/>
              <a:t>The Unexpected Messiah</a:t>
            </a:r>
          </a:p>
        </p:txBody>
      </p:sp>
      <p:sp>
        <p:nvSpPr>
          <p:cNvPr id="3" name="Content Placeholder 2">
            <a:extLst>
              <a:ext uri="{FF2B5EF4-FFF2-40B4-BE49-F238E27FC236}">
                <a16:creationId xmlns:a16="http://schemas.microsoft.com/office/drawing/2014/main" id="{903527D0-708F-4587-BC56-081643F0517D}"/>
              </a:ext>
            </a:extLst>
          </p:cNvPr>
          <p:cNvSpPr>
            <a:spLocks noGrp="1"/>
          </p:cNvSpPr>
          <p:nvPr>
            <p:ph idx="1"/>
          </p:nvPr>
        </p:nvSpPr>
        <p:spPr>
          <a:xfrm>
            <a:off x="676656" y="2011680"/>
            <a:ext cx="10753725" cy="4286644"/>
          </a:xfrm>
        </p:spPr>
        <p:txBody>
          <a:bodyPr>
            <a:normAutofit/>
          </a:bodyPr>
          <a:lstStyle/>
          <a:p>
            <a:pPr marL="0" indent="0">
              <a:buNone/>
            </a:pPr>
            <a:r>
              <a:rPr lang="en-US" sz="1800" dirty="0"/>
              <a:t>[1:15]</a:t>
            </a:r>
            <a:r>
              <a:rPr lang="en-US" sz="1800" i="1" dirty="0"/>
              <a:t>“This is the time of fulfillment. The kingdom of God is at hand. Repent, and believe in the gospel.”</a:t>
            </a:r>
          </a:p>
          <a:p>
            <a:pPr marL="0" indent="0">
              <a:buNone/>
            </a:pPr>
            <a:endParaRPr lang="en-US" sz="1800" i="1" dirty="0"/>
          </a:p>
          <a:p>
            <a:pPr marL="0" indent="0">
              <a:buNone/>
            </a:pPr>
            <a:r>
              <a:rPr lang="en-US" sz="1800" dirty="0"/>
              <a:t>What is the Kingdom of God? – The </a:t>
            </a:r>
            <a:r>
              <a:rPr lang="en-US" sz="1800" i="1" dirty="0"/>
              <a:t>experienced</a:t>
            </a:r>
            <a:r>
              <a:rPr lang="en-US" sz="1800" dirty="0"/>
              <a:t> authority and reign of God</a:t>
            </a:r>
          </a:p>
          <a:p>
            <a:pPr marL="292608" lvl="2" indent="-91440">
              <a:spcBef>
                <a:spcPts val="0"/>
              </a:spcBef>
            </a:pPr>
            <a:r>
              <a:rPr lang="en-US" sz="1800" dirty="0"/>
              <a:t>God’s dominion is accepted and loved in the human heart -“Thy will be done…”</a:t>
            </a:r>
          </a:p>
          <a:p>
            <a:pPr marL="292608" lvl="2" indent="-91440">
              <a:spcBef>
                <a:spcPts val="0"/>
              </a:spcBef>
            </a:pPr>
            <a:r>
              <a:rPr lang="en-US" sz="1800" dirty="0"/>
              <a:t>Obedience to Jesus in totality</a:t>
            </a:r>
          </a:p>
          <a:p>
            <a:pPr marL="292608" lvl="2" indent="-91440">
              <a:spcBef>
                <a:spcPts val="0"/>
              </a:spcBef>
            </a:pPr>
            <a:r>
              <a:rPr lang="en-US" sz="1800" dirty="0"/>
              <a:t>Freedom in following Christ</a:t>
            </a:r>
          </a:p>
          <a:p>
            <a:pPr marL="292608" lvl="2" indent="-91440">
              <a:spcBef>
                <a:spcPts val="0"/>
              </a:spcBef>
            </a:pPr>
            <a:r>
              <a:rPr lang="en-US" sz="1800" dirty="0"/>
              <a:t>Purity &amp; Service – ‘First shall be last, last shall be first.’</a:t>
            </a:r>
          </a:p>
          <a:p>
            <a:pPr marL="256032" lvl="1" indent="0">
              <a:buNone/>
            </a:pPr>
            <a:endParaRPr lang="en-US" sz="1800" dirty="0"/>
          </a:p>
          <a:p>
            <a:pPr marL="0" indent="0">
              <a:buNone/>
            </a:pPr>
            <a:r>
              <a:rPr lang="en-US" sz="1800" dirty="0"/>
              <a:t>Jesus reveals this over the course of the whole Gospel –  detailing to the apostles</a:t>
            </a:r>
          </a:p>
          <a:p>
            <a:pPr lvl="1">
              <a:spcBef>
                <a:spcPts val="0"/>
              </a:spcBef>
            </a:pPr>
            <a:r>
              <a:rPr lang="en-US" sz="1800" dirty="0"/>
              <a:t>The Sower [4:1-20]</a:t>
            </a:r>
          </a:p>
          <a:p>
            <a:pPr lvl="1">
              <a:spcBef>
                <a:spcPts val="0"/>
              </a:spcBef>
            </a:pPr>
            <a:r>
              <a:rPr lang="en-US" sz="1800" dirty="0"/>
              <a:t>Put your light on a lampstand [4:21-25]</a:t>
            </a:r>
          </a:p>
          <a:p>
            <a:pPr lvl="1">
              <a:spcBef>
                <a:spcPts val="0"/>
              </a:spcBef>
            </a:pPr>
            <a:r>
              <a:rPr lang="en-US" sz="1800" dirty="0"/>
              <a:t>The seed sprouts and grows [4:26-29]</a:t>
            </a:r>
          </a:p>
          <a:p>
            <a:pPr lvl="1">
              <a:spcBef>
                <a:spcPts val="0"/>
              </a:spcBef>
            </a:pPr>
            <a:r>
              <a:rPr lang="en-US" sz="1800" dirty="0"/>
              <a:t>The mustard seed [4:30-34]</a:t>
            </a:r>
          </a:p>
          <a:p>
            <a:pPr lvl="1">
              <a:spcBef>
                <a:spcPts val="0"/>
              </a:spcBef>
            </a:pPr>
            <a:endParaRPr lang="en-US" sz="1800" dirty="0"/>
          </a:p>
          <a:p>
            <a:pPr marL="0" indent="-251460" algn="ctr">
              <a:spcBef>
                <a:spcPts val="0"/>
              </a:spcBef>
              <a:buNone/>
            </a:pPr>
            <a:r>
              <a:rPr lang="en-US" sz="1800" dirty="0"/>
              <a:t>- The culmination is the Pascal Mystery-</a:t>
            </a:r>
          </a:p>
          <a:p>
            <a:pPr marL="0" indent="-251460">
              <a:spcBef>
                <a:spcPts val="0"/>
              </a:spcBef>
              <a:buNone/>
            </a:pPr>
            <a:endParaRPr lang="en-US" sz="1800" dirty="0"/>
          </a:p>
        </p:txBody>
      </p:sp>
    </p:spTree>
    <p:extLst>
      <p:ext uri="{BB962C8B-B14F-4D97-AF65-F5344CB8AC3E}">
        <p14:creationId xmlns:p14="http://schemas.microsoft.com/office/powerpoint/2010/main" val="752185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F7603-97DA-4079-930F-3AA88498B841}"/>
              </a:ext>
            </a:extLst>
          </p:cNvPr>
          <p:cNvSpPr>
            <a:spLocks noGrp="1"/>
          </p:cNvSpPr>
          <p:nvPr>
            <p:ph type="title"/>
          </p:nvPr>
        </p:nvSpPr>
        <p:spPr/>
        <p:txBody>
          <a:bodyPr/>
          <a:lstStyle/>
          <a:p>
            <a:r>
              <a:rPr lang="en-US" dirty="0"/>
              <a:t>The First Call</a:t>
            </a:r>
          </a:p>
        </p:txBody>
      </p:sp>
      <p:sp>
        <p:nvSpPr>
          <p:cNvPr id="3" name="Content Placeholder 2">
            <a:extLst>
              <a:ext uri="{FF2B5EF4-FFF2-40B4-BE49-F238E27FC236}">
                <a16:creationId xmlns:a16="http://schemas.microsoft.com/office/drawing/2014/main" id="{903527D0-708F-4587-BC56-081643F0517D}"/>
              </a:ext>
            </a:extLst>
          </p:cNvPr>
          <p:cNvSpPr>
            <a:spLocks noGrp="1"/>
          </p:cNvSpPr>
          <p:nvPr>
            <p:ph idx="1"/>
          </p:nvPr>
        </p:nvSpPr>
        <p:spPr/>
        <p:txBody>
          <a:bodyPr/>
          <a:lstStyle/>
          <a:p>
            <a:r>
              <a:rPr lang="en-US" sz="1800" dirty="0"/>
              <a:t>1:16-20</a:t>
            </a:r>
          </a:p>
          <a:p>
            <a:r>
              <a:rPr lang="en-US" sz="1800" dirty="0"/>
              <a:t>As Jesus walked beside the Sea of Galilee, he saw Simon and his brother Andrew casting a net into the lake, for they were fishermen.  “Come, follow me,” Jesus said, “and I will send you out to fish for people.”  At once they left their nets and followed him.</a:t>
            </a:r>
          </a:p>
          <a:p>
            <a:r>
              <a:rPr lang="en-US" sz="1800" dirty="0"/>
              <a:t> When he had gone a little farther, he saw James son of Zebedee and his brother John in a boat, preparing their nets.  Without delay he called them, and they left their father Zebedee in the boat with the hired men and followed him.</a:t>
            </a:r>
          </a:p>
          <a:p>
            <a:endParaRPr lang="en-US" sz="1800" dirty="0"/>
          </a:p>
        </p:txBody>
      </p:sp>
    </p:spTree>
    <p:extLst>
      <p:ext uri="{BB962C8B-B14F-4D97-AF65-F5344CB8AC3E}">
        <p14:creationId xmlns:p14="http://schemas.microsoft.com/office/powerpoint/2010/main" val="3080316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B7CC66C-54A3-40D7-8DF3-9E66EC0D8351}"/>
              </a:ext>
            </a:extLst>
          </p:cNvPr>
          <p:cNvSpPr txBox="1"/>
          <p:nvPr/>
        </p:nvSpPr>
        <p:spPr>
          <a:xfrm>
            <a:off x="9577552" y="31530"/>
            <a:ext cx="2614448" cy="6779172"/>
          </a:xfrm>
          <a:prstGeom prst="rect">
            <a:avLst/>
          </a:prstGeom>
          <a:solidFill>
            <a:srgbClr val="50B4C8"/>
          </a:solidFill>
        </p:spPr>
        <p:txBody>
          <a:bodyPr wrap="square" rtlCol="0">
            <a:spAutoFit/>
          </a:bodyPr>
          <a:lstStyle/>
          <a:p>
            <a:endParaRPr lang="en-US" dirty="0"/>
          </a:p>
        </p:txBody>
      </p:sp>
      <p:sp>
        <p:nvSpPr>
          <p:cNvPr id="2" name="Title 1">
            <a:extLst>
              <a:ext uri="{FF2B5EF4-FFF2-40B4-BE49-F238E27FC236}">
                <a16:creationId xmlns:a16="http://schemas.microsoft.com/office/drawing/2014/main" id="{F83F7603-97DA-4079-930F-3AA88498B841}"/>
              </a:ext>
            </a:extLst>
          </p:cNvPr>
          <p:cNvSpPr>
            <a:spLocks noGrp="1"/>
          </p:cNvSpPr>
          <p:nvPr>
            <p:ph type="title"/>
          </p:nvPr>
        </p:nvSpPr>
        <p:spPr/>
        <p:txBody>
          <a:bodyPr/>
          <a:lstStyle/>
          <a:p>
            <a:r>
              <a:rPr lang="en-US" dirty="0"/>
              <a:t>The First Call</a:t>
            </a:r>
          </a:p>
        </p:txBody>
      </p:sp>
      <p:sp>
        <p:nvSpPr>
          <p:cNvPr id="3" name="Content Placeholder 2">
            <a:extLst>
              <a:ext uri="{FF2B5EF4-FFF2-40B4-BE49-F238E27FC236}">
                <a16:creationId xmlns:a16="http://schemas.microsoft.com/office/drawing/2014/main" id="{903527D0-708F-4587-BC56-081643F0517D}"/>
              </a:ext>
            </a:extLst>
          </p:cNvPr>
          <p:cNvSpPr>
            <a:spLocks noGrp="1"/>
          </p:cNvSpPr>
          <p:nvPr>
            <p:ph idx="1"/>
          </p:nvPr>
        </p:nvSpPr>
        <p:spPr>
          <a:xfrm>
            <a:off x="676657" y="2011680"/>
            <a:ext cx="8822068" cy="4728079"/>
          </a:xfrm>
        </p:spPr>
        <p:txBody>
          <a:bodyPr>
            <a:normAutofit/>
          </a:bodyPr>
          <a:lstStyle/>
          <a:p>
            <a:pPr marL="0" indent="0">
              <a:buNone/>
            </a:pPr>
            <a:r>
              <a:rPr lang="en-US" sz="1800" dirty="0"/>
              <a:t>Mark emphasizes movement – Jesus “went”, “came”, “entered”, “left”</a:t>
            </a:r>
          </a:p>
          <a:p>
            <a:pPr marL="0" indent="-2286000">
              <a:lnSpc>
                <a:spcPct val="120000"/>
              </a:lnSpc>
              <a:buNone/>
            </a:pPr>
            <a:r>
              <a:rPr lang="en-US" sz="1800" dirty="0"/>
              <a:t>He </a:t>
            </a:r>
            <a:r>
              <a:rPr lang="en-US" sz="1800" i="1" dirty="0"/>
              <a:t>sees </a:t>
            </a:r>
            <a:r>
              <a:rPr lang="en-US" sz="1800" dirty="0"/>
              <a:t>Simon and Andrew, James and John - They are found in a real world, as a family</a:t>
            </a:r>
            <a:br>
              <a:rPr lang="en-US" sz="1800" dirty="0"/>
            </a:br>
            <a:r>
              <a:rPr lang="en-US" sz="1800" dirty="0"/>
              <a:t>                                                                                relationship, their social status, their professions </a:t>
            </a:r>
          </a:p>
          <a:p>
            <a:pPr marL="0" indent="-2286000">
              <a:lnSpc>
                <a:spcPct val="120000"/>
              </a:lnSpc>
              <a:buNone/>
            </a:pPr>
            <a:r>
              <a:rPr lang="en-US" sz="1800" dirty="0"/>
              <a:t>The glance becomes a call – “Come, </a:t>
            </a:r>
            <a:r>
              <a:rPr lang="en-US" sz="1800" b="1" i="1" dirty="0"/>
              <a:t>follow me</a:t>
            </a:r>
            <a:r>
              <a:rPr lang="en-US" sz="1800" dirty="0"/>
              <a:t>…” – Jesus takes initiative, unlike typical rabbis</a:t>
            </a:r>
          </a:p>
          <a:p>
            <a:pPr marL="0" indent="-2286000">
              <a:lnSpc>
                <a:spcPct val="120000"/>
              </a:lnSpc>
              <a:buNone/>
            </a:pPr>
            <a:r>
              <a:rPr lang="en-US" sz="1800" dirty="0"/>
              <a:t>“… and I will send you out to fish for people.” – [</a:t>
            </a:r>
            <a:r>
              <a:rPr lang="en-US" sz="1800" dirty="0" err="1"/>
              <a:t>Jer</a:t>
            </a:r>
            <a:r>
              <a:rPr lang="en-US" sz="1800" dirty="0"/>
              <a:t> 16:14-16]   </a:t>
            </a:r>
            <a:r>
              <a:rPr lang="en-US" sz="1800" i="1" dirty="0"/>
              <a:t>The Gathering of Nations</a:t>
            </a:r>
          </a:p>
          <a:p>
            <a:pPr marL="0" indent="-2286000">
              <a:lnSpc>
                <a:spcPct val="120000"/>
              </a:lnSpc>
              <a:buNone/>
            </a:pPr>
            <a:r>
              <a:rPr lang="en-US" sz="1800" dirty="0"/>
              <a:t>Jesus does not try to convince them, but He calls ‘without delay’</a:t>
            </a:r>
          </a:p>
          <a:p>
            <a:endParaRPr lang="en-US" sz="1800" dirty="0"/>
          </a:p>
        </p:txBody>
      </p:sp>
      <p:sp>
        <p:nvSpPr>
          <p:cNvPr id="5" name="Content Placeholder 2">
            <a:extLst>
              <a:ext uri="{FF2B5EF4-FFF2-40B4-BE49-F238E27FC236}">
                <a16:creationId xmlns:a16="http://schemas.microsoft.com/office/drawing/2014/main" id="{A36308A4-F7AC-4E22-8FBC-D9A8DC0701FC}"/>
              </a:ext>
            </a:extLst>
          </p:cNvPr>
          <p:cNvSpPr txBox="1">
            <a:spLocks/>
          </p:cNvSpPr>
          <p:nvPr/>
        </p:nvSpPr>
        <p:spPr>
          <a:xfrm>
            <a:off x="9710054" y="274638"/>
            <a:ext cx="2349443" cy="6402059"/>
          </a:xfrm>
          <a:prstGeom prst="rect">
            <a:avLst/>
          </a:prstGeom>
        </p:spPr>
        <p:txBody>
          <a:bodyPr vert="horz" lIns="91440" tIns="45720" rIns="91440" bIns="45720" rtlCol="0">
            <a:normAutofit lnSpcReduction="10000"/>
          </a:bodyPr>
          <a:lst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a:lstStyle>
          <a:p>
            <a:r>
              <a:rPr lang="en-US" sz="1800" dirty="0">
                <a:solidFill>
                  <a:schemeClr val="bg1"/>
                </a:solidFill>
              </a:rPr>
              <a:t>1:16-20</a:t>
            </a:r>
          </a:p>
          <a:p>
            <a:r>
              <a:rPr lang="en-US" sz="1800" dirty="0">
                <a:solidFill>
                  <a:schemeClr val="bg1"/>
                </a:solidFill>
              </a:rPr>
              <a:t>As Jesus walked beside the Sea of Galilee, he saw Simon and his brother Andrew casting a net into the lake, for they were fishermen.  “Come, follow me,” Jesus said, “and I will send you out to fish for people.”  At once they left their nets and followed him.</a:t>
            </a:r>
          </a:p>
          <a:p>
            <a:r>
              <a:rPr lang="en-US" sz="1800" dirty="0">
                <a:solidFill>
                  <a:schemeClr val="bg1"/>
                </a:solidFill>
              </a:rPr>
              <a:t> When he had gone a little farther, he saw James son of Zebedee and his brother John in a boat, preparing their nets.  Without delay he called them, and they left their father Zebedee in the boat with the hired men and followed him.</a:t>
            </a:r>
          </a:p>
          <a:p>
            <a:endParaRPr lang="en-US" sz="1800" dirty="0">
              <a:solidFill>
                <a:schemeClr val="bg1"/>
              </a:solidFill>
            </a:endParaRPr>
          </a:p>
        </p:txBody>
      </p:sp>
    </p:spTree>
    <p:extLst>
      <p:ext uri="{BB962C8B-B14F-4D97-AF65-F5344CB8AC3E}">
        <p14:creationId xmlns:p14="http://schemas.microsoft.com/office/powerpoint/2010/main" val="2197026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F7603-97DA-4079-930F-3AA88498B841}"/>
              </a:ext>
            </a:extLst>
          </p:cNvPr>
          <p:cNvSpPr>
            <a:spLocks noGrp="1"/>
          </p:cNvSpPr>
          <p:nvPr>
            <p:ph type="title"/>
          </p:nvPr>
        </p:nvSpPr>
        <p:spPr/>
        <p:txBody>
          <a:bodyPr/>
          <a:lstStyle/>
          <a:p>
            <a:r>
              <a:rPr lang="en-US" dirty="0"/>
              <a:t>The Response?</a:t>
            </a:r>
          </a:p>
        </p:txBody>
      </p:sp>
      <p:sp>
        <p:nvSpPr>
          <p:cNvPr id="3" name="Content Placeholder 2">
            <a:extLst>
              <a:ext uri="{FF2B5EF4-FFF2-40B4-BE49-F238E27FC236}">
                <a16:creationId xmlns:a16="http://schemas.microsoft.com/office/drawing/2014/main" id="{903527D0-708F-4587-BC56-081643F0517D}"/>
              </a:ext>
            </a:extLst>
          </p:cNvPr>
          <p:cNvSpPr>
            <a:spLocks noGrp="1"/>
          </p:cNvSpPr>
          <p:nvPr>
            <p:ph idx="1"/>
          </p:nvPr>
        </p:nvSpPr>
        <p:spPr>
          <a:xfrm>
            <a:off x="657224" y="2011683"/>
            <a:ext cx="8768393" cy="4665017"/>
          </a:xfrm>
        </p:spPr>
        <p:txBody>
          <a:bodyPr>
            <a:noAutofit/>
          </a:bodyPr>
          <a:lstStyle/>
          <a:p>
            <a:pPr marL="0" indent="0">
              <a:lnSpc>
                <a:spcPct val="120000"/>
              </a:lnSpc>
              <a:buNone/>
            </a:pPr>
            <a:r>
              <a:rPr lang="en-US" sz="1800" dirty="0"/>
              <a:t>Prompt and radical response, no questions asked</a:t>
            </a:r>
          </a:p>
          <a:p>
            <a:pPr marL="0" indent="0">
              <a:lnSpc>
                <a:spcPct val="120000"/>
              </a:lnSpc>
            </a:pPr>
            <a:r>
              <a:rPr lang="en-US" sz="1800" dirty="0"/>
              <a:t>It builds with James and John, complete abandonment of work </a:t>
            </a:r>
            <a:r>
              <a:rPr lang="en-US" sz="1800" i="1" dirty="0"/>
              <a:t>and</a:t>
            </a:r>
            <a:r>
              <a:rPr lang="en-US" sz="1800" dirty="0"/>
              <a:t> family</a:t>
            </a:r>
          </a:p>
          <a:p>
            <a:pPr marL="0" indent="0">
              <a:buNone/>
            </a:pPr>
            <a:endParaRPr lang="en-US" sz="800" dirty="0"/>
          </a:p>
          <a:p>
            <a:pPr marL="0" indent="0">
              <a:buNone/>
            </a:pPr>
            <a:r>
              <a:rPr lang="en-US" sz="1800" dirty="0"/>
              <a:t>Why?</a:t>
            </a:r>
          </a:p>
          <a:p>
            <a:r>
              <a:rPr lang="en-US" sz="1800" dirty="0"/>
              <a:t>They are reacting to the irresistible presence of God</a:t>
            </a:r>
          </a:p>
          <a:p>
            <a:r>
              <a:rPr lang="en-US" sz="1800" dirty="0"/>
              <a:t>We begin to see what discipleship means:</a:t>
            </a:r>
          </a:p>
          <a:p>
            <a:pPr lvl="1"/>
            <a:r>
              <a:rPr lang="en-US" sz="1800" dirty="0"/>
              <a:t>-The priority of Jesus’ claim over your heart, even more than family</a:t>
            </a:r>
          </a:p>
          <a:p>
            <a:pPr lvl="1"/>
            <a:r>
              <a:rPr lang="en-US" sz="1800" dirty="0"/>
              <a:t>-Disciples are not called to learn something but to follow </a:t>
            </a:r>
            <a:r>
              <a:rPr lang="en-US" sz="1800" i="1" dirty="0"/>
              <a:t>someone</a:t>
            </a:r>
            <a:r>
              <a:rPr lang="en-US" sz="1800" dirty="0"/>
              <a:t> </a:t>
            </a:r>
          </a:p>
          <a:p>
            <a:pPr lvl="1"/>
            <a:r>
              <a:rPr lang="en-US" sz="1800" dirty="0"/>
              <a:t>-The answer is to leave everything and follow Jesus. </a:t>
            </a:r>
          </a:p>
          <a:p>
            <a:pPr lvl="1"/>
            <a:r>
              <a:rPr lang="en-US" sz="1800" dirty="0"/>
              <a:t>-It is a free decision, the end of a lifestyle now belonging to the past. </a:t>
            </a:r>
          </a:p>
          <a:p>
            <a:pPr lvl="1"/>
            <a:r>
              <a:rPr lang="en-US" sz="1800" dirty="0"/>
              <a:t>-Belonging to a new community</a:t>
            </a:r>
          </a:p>
          <a:p>
            <a:pPr algn="ctr"/>
            <a:r>
              <a:rPr lang="en-US" sz="1800" dirty="0"/>
              <a:t>The community destined to become The Church is beginning</a:t>
            </a:r>
          </a:p>
        </p:txBody>
      </p:sp>
      <p:sp>
        <p:nvSpPr>
          <p:cNvPr id="4" name="TextBox 3">
            <a:extLst>
              <a:ext uri="{FF2B5EF4-FFF2-40B4-BE49-F238E27FC236}">
                <a16:creationId xmlns:a16="http://schemas.microsoft.com/office/drawing/2014/main" id="{A50F958C-0C32-4832-AF57-1F8A0735F8B1}"/>
              </a:ext>
            </a:extLst>
          </p:cNvPr>
          <p:cNvSpPr txBox="1"/>
          <p:nvPr/>
        </p:nvSpPr>
        <p:spPr>
          <a:xfrm>
            <a:off x="9577552" y="31530"/>
            <a:ext cx="2614448" cy="6779172"/>
          </a:xfrm>
          <a:prstGeom prst="rect">
            <a:avLst/>
          </a:prstGeom>
          <a:solidFill>
            <a:srgbClr val="50B4C8"/>
          </a:solidFill>
        </p:spPr>
        <p:txBody>
          <a:bodyPr wrap="square" rtlCol="0">
            <a:spAutoFit/>
          </a:bodyPr>
          <a:lstStyle/>
          <a:p>
            <a:endParaRPr lang="en-US" dirty="0"/>
          </a:p>
        </p:txBody>
      </p:sp>
      <p:sp>
        <p:nvSpPr>
          <p:cNvPr id="5" name="Content Placeholder 2">
            <a:extLst>
              <a:ext uri="{FF2B5EF4-FFF2-40B4-BE49-F238E27FC236}">
                <a16:creationId xmlns:a16="http://schemas.microsoft.com/office/drawing/2014/main" id="{767452EF-8C0F-4D13-8EFE-BF55A18ECCC3}"/>
              </a:ext>
            </a:extLst>
          </p:cNvPr>
          <p:cNvSpPr txBox="1">
            <a:spLocks/>
          </p:cNvSpPr>
          <p:nvPr/>
        </p:nvSpPr>
        <p:spPr>
          <a:xfrm>
            <a:off x="9710054" y="274638"/>
            <a:ext cx="2349443" cy="6402059"/>
          </a:xfrm>
          <a:prstGeom prst="rect">
            <a:avLst/>
          </a:prstGeom>
        </p:spPr>
        <p:txBody>
          <a:bodyPr vert="horz" lIns="91440" tIns="45720" rIns="91440" bIns="45720" rtlCol="0">
            <a:normAutofit lnSpcReduction="10000"/>
          </a:bodyPr>
          <a:lst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a:lstStyle>
          <a:p>
            <a:r>
              <a:rPr lang="en-US" sz="1800" dirty="0">
                <a:solidFill>
                  <a:schemeClr val="bg1"/>
                </a:solidFill>
              </a:rPr>
              <a:t>1:16-20</a:t>
            </a:r>
          </a:p>
          <a:p>
            <a:r>
              <a:rPr lang="en-US" sz="1800" dirty="0">
                <a:solidFill>
                  <a:schemeClr val="bg1"/>
                </a:solidFill>
              </a:rPr>
              <a:t>As Jesus walked beside the Sea of Galilee, he saw Simon and his brother Andrew casting a net into the lake, for they were fishermen.  “Come, follow me,” Jesus said, “and I will send you out to fish for people.”  At once they left their nets and followed him.</a:t>
            </a:r>
          </a:p>
          <a:p>
            <a:r>
              <a:rPr lang="en-US" sz="1800" dirty="0">
                <a:solidFill>
                  <a:schemeClr val="bg1"/>
                </a:solidFill>
              </a:rPr>
              <a:t> When he had gone a little farther, he saw James son of Zebedee and his brother John in a boat, preparing their nets.  Without delay he called them, and they left their father Zebedee in the boat with the hired men and followed him.</a:t>
            </a:r>
          </a:p>
          <a:p>
            <a:endParaRPr lang="en-US" sz="1800" dirty="0">
              <a:solidFill>
                <a:schemeClr val="bg1"/>
              </a:solidFill>
            </a:endParaRPr>
          </a:p>
        </p:txBody>
      </p:sp>
    </p:spTree>
    <p:extLst>
      <p:ext uri="{BB962C8B-B14F-4D97-AF65-F5344CB8AC3E}">
        <p14:creationId xmlns:p14="http://schemas.microsoft.com/office/powerpoint/2010/main" val="3318444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F7603-97DA-4079-930F-3AA88498B841}"/>
              </a:ext>
            </a:extLst>
          </p:cNvPr>
          <p:cNvSpPr>
            <a:spLocks noGrp="1"/>
          </p:cNvSpPr>
          <p:nvPr>
            <p:ph type="title"/>
          </p:nvPr>
        </p:nvSpPr>
        <p:spPr/>
        <p:txBody>
          <a:bodyPr/>
          <a:lstStyle/>
          <a:p>
            <a:r>
              <a:rPr lang="en-US" dirty="0"/>
              <a:t>The Call of Levi</a:t>
            </a:r>
          </a:p>
        </p:txBody>
      </p:sp>
      <p:sp>
        <p:nvSpPr>
          <p:cNvPr id="3" name="Content Placeholder 2">
            <a:extLst>
              <a:ext uri="{FF2B5EF4-FFF2-40B4-BE49-F238E27FC236}">
                <a16:creationId xmlns:a16="http://schemas.microsoft.com/office/drawing/2014/main" id="{903527D0-708F-4587-BC56-081643F0517D}"/>
              </a:ext>
            </a:extLst>
          </p:cNvPr>
          <p:cNvSpPr>
            <a:spLocks noGrp="1"/>
          </p:cNvSpPr>
          <p:nvPr>
            <p:ph idx="1"/>
          </p:nvPr>
        </p:nvSpPr>
        <p:spPr/>
        <p:txBody>
          <a:bodyPr>
            <a:normAutofit/>
          </a:bodyPr>
          <a:lstStyle/>
          <a:p>
            <a:r>
              <a:rPr lang="en-US" sz="1800" dirty="0"/>
              <a:t>2:13-17</a:t>
            </a:r>
          </a:p>
          <a:p>
            <a:r>
              <a:rPr lang="en-US" sz="2000" dirty="0"/>
              <a:t>Once again he went out along the sea. All the crowd came to him and he taught them.  As he passed by, he saw Levi, son of Alphaeus, sitting at the customs post. He said to him, “Follow me.” And he got up and followed him.  While he was at table in his house, many tax collectors and sinners sat with Jesus and his disciples; for there were many who followed him. Some scribes who were Pharisees saw that he was eating with sinners and tax collectors and said to his disciples, “Why does he eat with tax collectors and sinners?”  Jesus heard this and said to them [that], “Those who are well do not need a physician, but the sick do. I did not come to call the righteous but sinners.”</a:t>
            </a:r>
          </a:p>
        </p:txBody>
      </p:sp>
    </p:spTree>
    <p:extLst>
      <p:ext uri="{BB962C8B-B14F-4D97-AF65-F5344CB8AC3E}">
        <p14:creationId xmlns:p14="http://schemas.microsoft.com/office/powerpoint/2010/main" val="1831519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F7603-97DA-4079-930F-3AA88498B841}"/>
              </a:ext>
            </a:extLst>
          </p:cNvPr>
          <p:cNvSpPr>
            <a:spLocks noGrp="1"/>
          </p:cNvSpPr>
          <p:nvPr>
            <p:ph type="title"/>
          </p:nvPr>
        </p:nvSpPr>
        <p:spPr>
          <a:xfrm>
            <a:off x="2746950" y="499533"/>
            <a:ext cx="8683049" cy="1658198"/>
          </a:xfrm>
        </p:spPr>
        <p:txBody>
          <a:bodyPr/>
          <a:lstStyle/>
          <a:p>
            <a:pPr algn="r"/>
            <a:r>
              <a:rPr lang="en-US" dirty="0"/>
              <a:t>The Call of Levi</a:t>
            </a:r>
          </a:p>
        </p:txBody>
      </p:sp>
      <p:sp>
        <p:nvSpPr>
          <p:cNvPr id="3" name="Content Placeholder 2">
            <a:extLst>
              <a:ext uri="{FF2B5EF4-FFF2-40B4-BE49-F238E27FC236}">
                <a16:creationId xmlns:a16="http://schemas.microsoft.com/office/drawing/2014/main" id="{903527D0-708F-4587-BC56-081643F0517D}"/>
              </a:ext>
            </a:extLst>
          </p:cNvPr>
          <p:cNvSpPr>
            <a:spLocks noGrp="1"/>
          </p:cNvSpPr>
          <p:nvPr>
            <p:ph idx="1"/>
          </p:nvPr>
        </p:nvSpPr>
        <p:spPr>
          <a:xfrm>
            <a:off x="3011214" y="1671146"/>
            <a:ext cx="8504129" cy="4950376"/>
          </a:xfrm>
        </p:spPr>
        <p:txBody>
          <a:bodyPr>
            <a:noAutofit/>
          </a:bodyPr>
          <a:lstStyle/>
          <a:p>
            <a:pPr marL="0" indent="0">
              <a:lnSpc>
                <a:spcPct val="100000"/>
              </a:lnSpc>
              <a:spcBef>
                <a:spcPts val="600"/>
              </a:spcBef>
              <a:buNone/>
            </a:pPr>
            <a:r>
              <a:rPr lang="en-US" sz="1800" dirty="0"/>
              <a:t>Very similar to the call of the first four disciples</a:t>
            </a:r>
          </a:p>
          <a:p>
            <a:pPr>
              <a:lnSpc>
                <a:spcPct val="100000"/>
              </a:lnSpc>
              <a:spcBef>
                <a:spcPts val="600"/>
              </a:spcBef>
            </a:pPr>
            <a:r>
              <a:rPr lang="en-US" sz="1800" dirty="0"/>
              <a:t>‘By the sea’</a:t>
            </a:r>
          </a:p>
          <a:p>
            <a:pPr>
              <a:lnSpc>
                <a:spcPct val="100000"/>
              </a:lnSpc>
              <a:spcBef>
                <a:spcPts val="600"/>
              </a:spcBef>
            </a:pPr>
            <a:r>
              <a:rPr lang="en-US" sz="1800" dirty="0"/>
              <a:t>Levi was working</a:t>
            </a:r>
          </a:p>
          <a:p>
            <a:pPr>
              <a:lnSpc>
                <a:spcPct val="100000"/>
              </a:lnSpc>
              <a:spcBef>
                <a:spcPts val="600"/>
              </a:spcBef>
            </a:pPr>
            <a:r>
              <a:rPr lang="en-US" sz="1800" dirty="0"/>
              <a:t>Jesus doesn’t say much, just ‘Follow me’</a:t>
            </a:r>
          </a:p>
          <a:p>
            <a:pPr>
              <a:lnSpc>
                <a:spcPct val="100000"/>
              </a:lnSpc>
              <a:spcBef>
                <a:spcPts val="600"/>
              </a:spcBef>
            </a:pPr>
            <a:r>
              <a:rPr lang="en-US" sz="1800" dirty="0"/>
              <a:t>Levi’s response was the same- immediate, complete abandonment</a:t>
            </a:r>
          </a:p>
          <a:p>
            <a:pPr>
              <a:lnSpc>
                <a:spcPct val="100000"/>
              </a:lnSpc>
              <a:spcBef>
                <a:spcPts val="600"/>
              </a:spcBef>
            </a:pPr>
            <a:endParaRPr lang="en-US" sz="1800" dirty="0"/>
          </a:p>
          <a:p>
            <a:pPr marL="0" indent="0">
              <a:lnSpc>
                <a:spcPct val="100000"/>
              </a:lnSpc>
              <a:spcBef>
                <a:spcPts val="600"/>
              </a:spcBef>
              <a:buNone/>
            </a:pPr>
            <a:r>
              <a:rPr lang="en-US" sz="1800" dirty="0"/>
              <a:t>In Jewish culture, a meal often solidified a relationship [Gen 26:30; 31:54; 1 Sam9:24]</a:t>
            </a:r>
          </a:p>
          <a:p>
            <a:pPr>
              <a:lnSpc>
                <a:spcPct val="100000"/>
              </a:lnSpc>
              <a:spcBef>
                <a:spcPts val="600"/>
              </a:spcBef>
            </a:pPr>
            <a:r>
              <a:rPr lang="en-US" sz="1800" dirty="0"/>
              <a:t>-it also hearkens back to the Messianic banquet [Isa 25:6; 55:1-2]</a:t>
            </a:r>
          </a:p>
          <a:p>
            <a:pPr marL="0" indent="0">
              <a:lnSpc>
                <a:spcPct val="100000"/>
              </a:lnSpc>
              <a:spcBef>
                <a:spcPts val="600"/>
              </a:spcBef>
              <a:buNone/>
            </a:pPr>
            <a:endParaRPr lang="en-US" sz="1800" dirty="0"/>
          </a:p>
          <a:p>
            <a:pPr marL="0" indent="0">
              <a:lnSpc>
                <a:spcPct val="100000"/>
              </a:lnSpc>
              <a:spcBef>
                <a:spcPts val="600"/>
              </a:spcBef>
              <a:buNone/>
            </a:pPr>
            <a:r>
              <a:rPr lang="en-US" sz="1800" dirty="0"/>
              <a:t>Many responded to His call - “… for there were many who followed him.”</a:t>
            </a:r>
          </a:p>
          <a:p>
            <a:pPr marL="0" indent="0">
              <a:lnSpc>
                <a:spcPct val="100000"/>
              </a:lnSpc>
              <a:spcBef>
                <a:spcPts val="600"/>
              </a:spcBef>
              <a:buNone/>
            </a:pPr>
            <a:r>
              <a:rPr lang="en-US" sz="1800" dirty="0"/>
              <a:t>Jesus’ response to His critics is telling – physician/healing our sickness --- sin</a:t>
            </a:r>
          </a:p>
          <a:p>
            <a:pPr marL="457200" lvl="2" indent="0">
              <a:lnSpc>
                <a:spcPct val="100000"/>
              </a:lnSpc>
              <a:buNone/>
            </a:pPr>
            <a:r>
              <a:rPr lang="en-US" sz="1400" dirty="0"/>
              <a:t>[</a:t>
            </a:r>
            <a:r>
              <a:rPr lang="en-US" sz="1400" dirty="0" err="1"/>
              <a:t>Jer</a:t>
            </a:r>
            <a:r>
              <a:rPr lang="en-US" sz="1400" dirty="0"/>
              <a:t> 3:22] - Return, rebellious children! I will heal your rebellions.</a:t>
            </a:r>
          </a:p>
          <a:p>
            <a:pPr marL="457200" lvl="2" indent="0">
              <a:lnSpc>
                <a:spcPct val="100000"/>
              </a:lnSpc>
              <a:buNone/>
            </a:pPr>
            <a:r>
              <a:rPr lang="en-US" sz="1400" dirty="0"/>
              <a:t>[Hosea 14:5] - I will heal their apostasy, I will love them freely; for my anger is turned away from them.</a:t>
            </a:r>
          </a:p>
        </p:txBody>
      </p:sp>
      <p:sp>
        <p:nvSpPr>
          <p:cNvPr id="4" name="TextBox 3">
            <a:extLst>
              <a:ext uri="{FF2B5EF4-FFF2-40B4-BE49-F238E27FC236}">
                <a16:creationId xmlns:a16="http://schemas.microsoft.com/office/drawing/2014/main" id="{A50F958C-0C32-4832-AF57-1F8A0735F8B1}"/>
              </a:ext>
            </a:extLst>
          </p:cNvPr>
          <p:cNvSpPr txBox="1"/>
          <p:nvPr/>
        </p:nvSpPr>
        <p:spPr>
          <a:xfrm>
            <a:off x="0" y="39414"/>
            <a:ext cx="2614448" cy="6779172"/>
          </a:xfrm>
          <a:prstGeom prst="rect">
            <a:avLst/>
          </a:prstGeom>
          <a:solidFill>
            <a:srgbClr val="50B4C8"/>
          </a:solidFill>
        </p:spPr>
        <p:txBody>
          <a:bodyPr wrap="square" rtlCol="0">
            <a:spAutoFit/>
          </a:bodyPr>
          <a:lstStyle/>
          <a:p>
            <a:endParaRPr lang="en-US" dirty="0"/>
          </a:p>
        </p:txBody>
      </p:sp>
      <p:sp>
        <p:nvSpPr>
          <p:cNvPr id="5" name="Content Placeholder 2">
            <a:extLst>
              <a:ext uri="{FF2B5EF4-FFF2-40B4-BE49-F238E27FC236}">
                <a16:creationId xmlns:a16="http://schemas.microsoft.com/office/drawing/2014/main" id="{767452EF-8C0F-4D13-8EFE-BF55A18ECCC3}"/>
              </a:ext>
            </a:extLst>
          </p:cNvPr>
          <p:cNvSpPr txBox="1">
            <a:spLocks/>
          </p:cNvSpPr>
          <p:nvPr/>
        </p:nvSpPr>
        <p:spPr>
          <a:xfrm>
            <a:off x="132502" y="282522"/>
            <a:ext cx="2349443" cy="6402059"/>
          </a:xfrm>
          <a:prstGeom prst="rect">
            <a:avLst/>
          </a:prstGeom>
        </p:spPr>
        <p:txBody>
          <a:bodyPr vert="horz" lIns="91440" tIns="45720" rIns="91440" bIns="45720" rtlCol="0">
            <a:normAutofit fontScale="77500" lnSpcReduction="20000"/>
          </a:bodyPr>
          <a:lst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a:lstStyle>
          <a:p>
            <a:r>
              <a:rPr lang="en-US" sz="1600" dirty="0">
                <a:solidFill>
                  <a:schemeClr val="bg1"/>
                </a:solidFill>
              </a:rPr>
              <a:t>2:13-17</a:t>
            </a:r>
          </a:p>
          <a:p>
            <a:pPr>
              <a:lnSpc>
                <a:spcPct val="120000"/>
              </a:lnSpc>
            </a:pPr>
            <a:r>
              <a:rPr lang="en-US" sz="1800" dirty="0">
                <a:solidFill>
                  <a:schemeClr val="bg1"/>
                </a:solidFill>
              </a:rPr>
              <a:t>Once again he went out </a:t>
            </a:r>
            <a:r>
              <a:rPr lang="en-US" sz="1800" b="1" dirty="0">
                <a:solidFill>
                  <a:schemeClr val="bg1"/>
                </a:solidFill>
              </a:rPr>
              <a:t>along the sea</a:t>
            </a:r>
            <a:r>
              <a:rPr lang="en-US" sz="1800" dirty="0">
                <a:solidFill>
                  <a:schemeClr val="bg1"/>
                </a:solidFill>
              </a:rPr>
              <a:t>. All the crowd came to him and he taught them.  </a:t>
            </a:r>
            <a:r>
              <a:rPr lang="en-US" sz="1800" b="1" dirty="0">
                <a:solidFill>
                  <a:schemeClr val="bg1"/>
                </a:solidFill>
              </a:rPr>
              <a:t>As he passed by</a:t>
            </a:r>
            <a:r>
              <a:rPr lang="en-US" sz="1800" dirty="0">
                <a:solidFill>
                  <a:schemeClr val="bg1"/>
                </a:solidFill>
              </a:rPr>
              <a:t>, he saw Levi, son of Alphaeus, sitting at the customs post. He said to him, “Follow me.” And he got up and followed him.  While he was at table in his house, many tax collectors and sinners sat with Jesus and his disciples; </a:t>
            </a:r>
            <a:r>
              <a:rPr lang="en-US" sz="1800" b="1" dirty="0">
                <a:solidFill>
                  <a:schemeClr val="bg1"/>
                </a:solidFill>
              </a:rPr>
              <a:t>for there were many who followed him</a:t>
            </a:r>
            <a:r>
              <a:rPr lang="en-US" sz="1800" dirty="0">
                <a:solidFill>
                  <a:schemeClr val="bg1"/>
                </a:solidFill>
              </a:rPr>
              <a:t>. Some scribes who were Pharisees saw that he was eating with sinners and tax collectors and said to his disciples, “Why does he eat with tax collectors and sinners?”  Jesus heard this and said to them [that], “Those who are well do not need a physician, but the sick do. I did not come to call the righteous but sinners.”</a:t>
            </a:r>
          </a:p>
          <a:p>
            <a:endParaRPr lang="en-US" sz="1800" dirty="0">
              <a:solidFill>
                <a:schemeClr val="bg1"/>
              </a:solidFill>
            </a:endParaRPr>
          </a:p>
          <a:p>
            <a:endParaRPr lang="en-US" sz="1800" dirty="0">
              <a:solidFill>
                <a:schemeClr val="bg1"/>
              </a:solidFill>
            </a:endParaRPr>
          </a:p>
        </p:txBody>
      </p:sp>
    </p:spTree>
    <p:extLst>
      <p:ext uri="{BB962C8B-B14F-4D97-AF65-F5344CB8AC3E}">
        <p14:creationId xmlns:p14="http://schemas.microsoft.com/office/powerpoint/2010/main" val="1166766852"/>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TM03457491[[fn=Metropolitan]]</Template>
  <TotalTime>3973</TotalTime>
  <Words>3329</Words>
  <Application>Microsoft Office PowerPoint</Application>
  <PresentationFormat>Widescreen</PresentationFormat>
  <Paragraphs>200</Paragraphs>
  <Slides>21</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Wingdings</vt:lpstr>
      <vt:lpstr>Metropolitan</vt:lpstr>
      <vt:lpstr>The Gospel of Mark -Discipleship</vt:lpstr>
      <vt:lpstr>Week One We Learned</vt:lpstr>
      <vt:lpstr>Week Two</vt:lpstr>
      <vt:lpstr>The Unexpected Messiah</vt:lpstr>
      <vt:lpstr>The First Call</vt:lpstr>
      <vt:lpstr>The First Call</vt:lpstr>
      <vt:lpstr>The Response?</vt:lpstr>
      <vt:lpstr>The Call of Levi</vt:lpstr>
      <vt:lpstr>The Call of Levi</vt:lpstr>
      <vt:lpstr>The Twelve</vt:lpstr>
      <vt:lpstr>The Twelve</vt:lpstr>
      <vt:lpstr>The Twelve</vt:lpstr>
      <vt:lpstr>Names and Changing Names</vt:lpstr>
      <vt:lpstr>Authority for The Mission</vt:lpstr>
      <vt:lpstr>Authority for The Mission</vt:lpstr>
      <vt:lpstr>Not-Awesome Discipleship</vt:lpstr>
      <vt:lpstr>Misunderstanding The Messiah</vt:lpstr>
      <vt:lpstr>The Cost of Discipleship</vt:lpstr>
      <vt:lpstr>Discussion  How do we serve God in both activity and rest?  Does the world misunderstand discipleship?  Discuss the challenges of discipleship in our time.  How do we witness to the Kingdom of God today?     </vt:lpstr>
      <vt:lpstr>Coming up:</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Sparrow</dc:creator>
  <cp:lastModifiedBy>Jennifer Sparrow</cp:lastModifiedBy>
  <cp:revision>149</cp:revision>
  <dcterms:created xsi:type="dcterms:W3CDTF">2021-02-01T23:19:24Z</dcterms:created>
  <dcterms:modified xsi:type="dcterms:W3CDTF">2021-03-10T03:22:50Z</dcterms:modified>
</cp:coreProperties>
</file>