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4"/>
  </p:notesMasterIdLst>
  <p:sldIdLst>
    <p:sldId id="256" r:id="rId2"/>
    <p:sldId id="300" r:id="rId3"/>
    <p:sldId id="287" r:id="rId4"/>
    <p:sldId id="323" r:id="rId5"/>
    <p:sldId id="306" r:id="rId6"/>
    <p:sldId id="301" r:id="rId7"/>
    <p:sldId id="305" r:id="rId8"/>
    <p:sldId id="320" r:id="rId9"/>
    <p:sldId id="321" r:id="rId10"/>
    <p:sldId id="322" r:id="rId11"/>
    <p:sldId id="277" r:id="rId12"/>
    <p:sldId id="307" r:id="rId13"/>
    <p:sldId id="308" r:id="rId14"/>
    <p:sldId id="317" r:id="rId15"/>
    <p:sldId id="309" r:id="rId16"/>
    <p:sldId id="319" r:id="rId17"/>
    <p:sldId id="318" r:id="rId18"/>
    <p:sldId id="316" r:id="rId19"/>
    <p:sldId id="313" r:id="rId20"/>
    <p:sldId id="324" r:id="rId21"/>
    <p:sldId id="270" r:id="rId22"/>
    <p:sldId id="278"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B9CC"/>
    <a:srgbClr val="50B4C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9" autoAdjust="0"/>
    <p:restoredTop sz="88690" autoAdjust="0"/>
  </p:normalViewPr>
  <p:slideViewPr>
    <p:cSldViewPr snapToGrid="0">
      <p:cViewPr varScale="1">
        <p:scale>
          <a:sx n="79" d="100"/>
          <a:sy n="79" d="100"/>
        </p:scale>
        <p:origin x="564" y="96"/>
      </p:cViewPr>
      <p:guideLst/>
    </p:cSldViewPr>
  </p:slideViewPr>
  <p:outlineViewPr>
    <p:cViewPr>
      <p:scale>
        <a:sx n="33" d="100"/>
        <a:sy n="33" d="100"/>
      </p:scale>
      <p:origin x="0" y="-9918"/>
    </p:cViewPr>
  </p:outlineViewPr>
  <p:notesTextViewPr>
    <p:cViewPr>
      <p:scale>
        <a:sx n="1" d="1"/>
        <a:sy n="1" d="1"/>
      </p:scale>
      <p:origin x="0" y="0"/>
    </p:cViewPr>
  </p:notesTextViewPr>
  <p:sorterViewPr>
    <p:cViewPr>
      <p:scale>
        <a:sx n="100" d="100"/>
        <a:sy n="100" d="100"/>
      </p:scale>
      <p:origin x="0" y="-3816"/>
    </p:cViewPr>
  </p:sorterViewPr>
  <p:notesViewPr>
    <p:cSldViewPr snapToGrid="0">
      <p:cViewPr varScale="1">
        <p:scale>
          <a:sx n="56" d="100"/>
          <a:sy n="56" d="100"/>
        </p:scale>
        <p:origin x="285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BC199D-DAF6-449A-9FF9-155BF9AEE243}" type="datetimeFigureOut">
              <a:rPr lang="en-US" smtClean="0"/>
              <a:t>3/23/2021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90E13C-624F-4B42-B6F1-6B1D2B8B3D93}" type="slidenum">
              <a:rPr lang="en-US" smtClean="0"/>
              <a:t>‹#›</a:t>
            </a:fld>
            <a:endParaRPr lang="en-US"/>
          </a:p>
        </p:txBody>
      </p:sp>
    </p:spTree>
    <p:extLst>
      <p:ext uri="{BB962C8B-B14F-4D97-AF65-F5344CB8AC3E}">
        <p14:creationId xmlns:p14="http://schemas.microsoft.com/office/powerpoint/2010/main" val="1940610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13 [e]Jesus said to them, “Do you not understand this parable? Then how will you understand any of the parables? 14 The sower sows the word. 15 These are the ones on the path where the word is sown. As soon as they hear, Satan comes at once and takes away the word sown in them. 16 And these are the ones sown on rocky ground who, when they hear the word, receive it at once with joy. 17 But they have no root; they last only for a time. Then when tribulation or persecution comes because of the word, they quickly fall away. 18 Those sown among thorns are another sort. They are the people who hear the word, 19 but worldly anxiety, the lure of riches, and the craving for other things intrude and choke the word, and it bears no fruit. 20 But those sown on rich soil are the ones who hear the word and accept it and bear fruit thirty and sixty and a hundredfold.”</a:t>
            </a:r>
          </a:p>
          <a:p>
            <a:endParaRPr lang="en-US" dirty="0"/>
          </a:p>
        </p:txBody>
      </p:sp>
      <p:sp>
        <p:nvSpPr>
          <p:cNvPr id="4" name="Slide Number Placeholder 3"/>
          <p:cNvSpPr>
            <a:spLocks noGrp="1"/>
          </p:cNvSpPr>
          <p:nvPr>
            <p:ph type="sldNum" sz="quarter" idx="5"/>
          </p:nvPr>
        </p:nvSpPr>
        <p:spPr/>
        <p:txBody>
          <a:bodyPr/>
          <a:lstStyle/>
          <a:p>
            <a:fld id="{0290E13C-624F-4B42-B6F1-6B1D2B8B3D93}" type="slidenum">
              <a:rPr lang="en-US" smtClean="0"/>
              <a:t>7</a:t>
            </a:fld>
            <a:endParaRPr lang="en-US"/>
          </a:p>
        </p:txBody>
      </p:sp>
    </p:spTree>
    <p:extLst>
      <p:ext uri="{BB962C8B-B14F-4D97-AF65-F5344CB8AC3E}">
        <p14:creationId xmlns:p14="http://schemas.microsoft.com/office/powerpoint/2010/main" val="903879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290E13C-624F-4B42-B6F1-6B1D2B8B3D93}" type="slidenum">
              <a:rPr lang="en-US" smtClean="0"/>
              <a:t>8</a:t>
            </a:fld>
            <a:endParaRPr lang="en-US"/>
          </a:p>
        </p:txBody>
      </p:sp>
    </p:spTree>
    <p:extLst>
      <p:ext uri="{BB962C8B-B14F-4D97-AF65-F5344CB8AC3E}">
        <p14:creationId xmlns:p14="http://schemas.microsoft.com/office/powerpoint/2010/main" val="36820905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290E13C-624F-4B42-B6F1-6B1D2B8B3D93}" type="slidenum">
              <a:rPr lang="en-US" smtClean="0"/>
              <a:t>9</a:t>
            </a:fld>
            <a:endParaRPr lang="en-US"/>
          </a:p>
        </p:txBody>
      </p:sp>
    </p:spTree>
    <p:extLst>
      <p:ext uri="{BB962C8B-B14F-4D97-AF65-F5344CB8AC3E}">
        <p14:creationId xmlns:p14="http://schemas.microsoft.com/office/powerpoint/2010/main" val="38672338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290E13C-624F-4B42-B6F1-6B1D2B8B3D93}" type="slidenum">
              <a:rPr lang="en-US" smtClean="0"/>
              <a:t>10</a:t>
            </a:fld>
            <a:endParaRPr lang="en-US"/>
          </a:p>
        </p:txBody>
      </p:sp>
    </p:spTree>
    <p:extLst>
      <p:ext uri="{BB962C8B-B14F-4D97-AF65-F5344CB8AC3E}">
        <p14:creationId xmlns:p14="http://schemas.microsoft.com/office/powerpoint/2010/main" val="39926927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290E13C-624F-4B42-B6F1-6B1D2B8B3D93}" type="slidenum">
              <a:rPr lang="en-US" smtClean="0"/>
              <a:t>13</a:t>
            </a:fld>
            <a:endParaRPr lang="en-US"/>
          </a:p>
        </p:txBody>
      </p:sp>
    </p:spTree>
    <p:extLst>
      <p:ext uri="{BB962C8B-B14F-4D97-AF65-F5344CB8AC3E}">
        <p14:creationId xmlns:p14="http://schemas.microsoft.com/office/powerpoint/2010/main" val="9632120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Jesus sends him out to prepare the way for His return</a:t>
            </a:r>
          </a:p>
        </p:txBody>
      </p:sp>
      <p:sp>
        <p:nvSpPr>
          <p:cNvPr id="4" name="Slide Number Placeholder 3"/>
          <p:cNvSpPr>
            <a:spLocks noGrp="1"/>
          </p:cNvSpPr>
          <p:nvPr>
            <p:ph type="sldNum" sz="quarter" idx="5"/>
          </p:nvPr>
        </p:nvSpPr>
        <p:spPr/>
        <p:txBody>
          <a:bodyPr/>
          <a:lstStyle/>
          <a:p>
            <a:fld id="{0290E13C-624F-4B42-B6F1-6B1D2B8B3D93}" type="slidenum">
              <a:rPr lang="en-US" smtClean="0"/>
              <a:t>14</a:t>
            </a:fld>
            <a:endParaRPr lang="en-US"/>
          </a:p>
        </p:txBody>
      </p:sp>
    </p:spTree>
    <p:extLst>
      <p:ext uri="{BB962C8B-B14F-4D97-AF65-F5344CB8AC3E}">
        <p14:creationId xmlns:p14="http://schemas.microsoft.com/office/powerpoint/2010/main" val="15417769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Job 9:8,11</a:t>
            </a:r>
          </a:p>
          <a:p>
            <a:r>
              <a:rPr lang="en-US" b="0" i="0" dirty="0">
                <a:solidFill>
                  <a:srgbClr val="000000"/>
                </a:solidFill>
                <a:effectLst/>
                <a:latin typeface="system-ui"/>
              </a:rPr>
              <a:t>8 He alone stretches out the heavens</a:t>
            </a:r>
            <a:br>
              <a:rPr lang="en-US" dirty="0"/>
            </a:br>
            <a:r>
              <a:rPr lang="en-US" b="0" i="0" dirty="0">
                <a:solidFill>
                  <a:srgbClr val="000000"/>
                </a:solidFill>
                <a:effectLst/>
                <a:latin typeface="Courier New" panose="02070309020205020404" pitchFamily="49" charset="0"/>
              </a:rPr>
              <a:t>    </a:t>
            </a:r>
            <a:r>
              <a:rPr lang="en-US" b="0" i="0" dirty="0">
                <a:solidFill>
                  <a:srgbClr val="000000"/>
                </a:solidFill>
                <a:effectLst/>
                <a:latin typeface="system-ui"/>
              </a:rPr>
              <a:t>and treads upon the back of the sea.</a:t>
            </a:r>
            <a:br>
              <a:rPr lang="en-US" dirty="0"/>
            </a:br>
            <a:r>
              <a:rPr lang="en-US" b="1" i="0" baseline="30000" dirty="0">
                <a:solidFill>
                  <a:srgbClr val="000000"/>
                </a:solidFill>
                <a:effectLst/>
                <a:latin typeface="system-ui"/>
              </a:rPr>
              <a:t>11 </a:t>
            </a:r>
            <a:r>
              <a:rPr lang="en-US" b="0" i="0" dirty="0">
                <a:solidFill>
                  <a:srgbClr val="000000"/>
                </a:solidFill>
                <a:effectLst/>
                <a:latin typeface="system-ui"/>
              </a:rPr>
              <a:t>Should he come near me, I do not see him;</a:t>
            </a:r>
            <a:br>
              <a:rPr lang="en-US" dirty="0"/>
            </a:br>
            <a:r>
              <a:rPr lang="en-US" b="0" i="0" dirty="0">
                <a:solidFill>
                  <a:srgbClr val="000000"/>
                </a:solidFill>
                <a:effectLst/>
                <a:latin typeface="Courier New" panose="02070309020205020404" pitchFamily="49" charset="0"/>
              </a:rPr>
              <a:t>    </a:t>
            </a:r>
            <a:r>
              <a:rPr lang="en-US" b="0" i="0" dirty="0">
                <a:solidFill>
                  <a:srgbClr val="000000"/>
                </a:solidFill>
                <a:effectLst/>
                <a:latin typeface="system-ui"/>
              </a:rPr>
              <a:t>should he pass by, I am not aware of him;</a:t>
            </a:r>
            <a:endParaRPr lang="en-US" dirty="0"/>
          </a:p>
        </p:txBody>
      </p:sp>
      <p:sp>
        <p:nvSpPr>
          <p:cNvPr id="4" name="Slide Number Placeholder 3"/>
          <p:cNvSpPr>
            <a:spLocks noGrp="1"/>
          </p:cNvSpPr>
          <p:nvPr>
            <p:ph type="sldNum" sz="quarter" idx="5"/>
          </p:nvPr>
        </p:nvSpPr>
        <p:spPr/>
        <p:txBody>
          <a:bodyPr/>
          <a:lstStyle/>
          <a:p>
            <a:fld id="{0290E13C-624F-4B42-B6F1-6B1D2B8B3D93}" type="slidenum">
              <a:rPr lang="en-US" smtClean="0"/>
              <a:t>17</a:t>
            </a:fld>
            <a:endParaRPr lang="en-US"/>
          </a:p>
        </p:txBody>
      </p:sp>
    </p:spTree>
    <p:extLst>
      <p:ext uri="{BB962C8B-B14F-4D97-AF65-F5344CB8AC3E}">
        <p14:creationId xmlns:p14="http://schemas.microsoft.com/office/powerpoint/2010/main" val="2133340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9" name="Google Shape;169;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68CF2F14-AC39-4BFF-91BE-830605574018}" type="datetimeFigureOut">
              <a:rPr lang="en-US" smtClean="0"/>
              <a:t>3/23/2021</a:t>
            </a:fld>
            <a:endParaRPr lang="en-US"/>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C1FD88E8-3FC9-4A1D-AE1E-ABD33789E33F}" type="slidenum">
              <a:rPr lang="en-US" smtClean="0"/>
              <a:t>‹#›</a:t>
            </a:fld>
            <a:endParaRPr lang="en-US"/>
          </a:p>
        </p:txBody>
      </p:sp>
    </p:spTree>
    <p:extLst>
      <p:ext uri="{BB962C8B-B14F-4D97-AF65-F5344CB8AC3E}">
        <p14:creationId xmlns:p14="http://schemas.microsoft.com/office/powerpoint/2010/main" val="2704165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CF2F14-AC39-4BFF-91BE-830605574018}" type="datetimeFigureOut">
              <a:rPr lang="en-US" smtClean="0"/>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D88E8-3FC9-4A1D-AE1E-ABD33789E33F}" type="slidenum">
              <a:rPr lang="en-US" smtClean="0"/>
              <a:t>‹#›</a:t>
            </a:fld>
            <a:endParaRPr lang="en-US"/>
          </a:p>
        </p:txBody>
      </p:sp>
    </p:spTree>
    <p:extLst>
      <p:ext uri="{BB962C8B-B14F-4D97-AF65-F5344CB8AC3E}">
        <p14:creationId xmlns:p14="http://schemas.microsoft.com/office/powerpoint/2010/main" val="2233235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CF2F14-AC39-4BFF-91BE-830605574018}" type="datetimeFigureOut">
              <a:rPr lang="en-US" smtClean="0"/>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D88E8-3FC9-4A1D-AE1E-ABD33789E33F}" type="slidenum">
              <a:rPr lang="en-US" smtClean="0"/>
              <a:t>‹#›</a:t>
            </a:fld>
            <a:endParaRPr lang="en-US"/>
          </a:p>
        </p:txBody>
      </p:sp>
    </p:spTree>
    <p:extLst>
      <p:ext uri="{BB962C8B-B14F-4D97-AF65-F5344CB8AC3E}">
        <p14:creationId xmlns:p14="http://schemas.microsoft.com/office/powerpoint/2010/main" val="3065652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CF2F14-AC39-4BFF-91BE-830605574018}" type="datetimeFigureOut">
              <a:rPr lang="en-US" smtClean="0"/>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D88E8-3FC9-4A1D-AE1E-ABD33789E33F}" type="slidenum">
              <a:rPr lang="en-US" smtClean="0"/>
              <a:t>‹#›</a:t>
            </a:fld>
            <a:endParaRPr lang="en-US"/>
          </a:p>
        </p:txBody>
      </p:sp>
    </p:spTree>
    <p:extLst>
      <p:ext uri="{BB962C8B-B14F-4D97-AF65-F5344CB8AC3E}">
        <p14:creationId xmlns:p14="http://schemas.microsoft.com/office/powerpoint/2010/main" val="254159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8CF2F14-AC39-4BFF-91BE-830605574018}" type="datetimeFigureOut">
              <a:rPr lang="en-US" smtClean="0"/>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D88E8-3FC9-4A1D-AE1E-ABD33789E33F}" type="slidenum">
              <a:rPr lang="en-US" smtClean="0"/>
              <a:t>‹#›</a:t>
            </a:fld>
            <a:endParaRPr lang="en-US"/>
          </a:p>
        </p:txBody>
      </p:sp>
    </p:spTree>
    <p:extLst>
      <p:ext uri="{BB962C8B-B14F-4D97-AF65-F5344CB8AC3E}">
        <p14:creationId xmlns:p14="http://schemas.microsoft.com/office/powerpoint/2010/main" val="1939457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8CF2F14-AC39-4BFF-91BE-830605574018}" type="datetimeFigureOut">
              <a:rPr lang="en-US" smtClean="0"/>
              <a:t>3/23/2021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D88E8-3FC9-4A1D-AE1E-ABD33789E33F}" type="slidenum">
              <a:rPr lang="en-US" smtClean="0"/>
              <a:t>‹#›</a:t>
            </a:fld>
            <a:endParaRPr lang="en-US"/>
          </a:p>
        </p:txBody>
      </p:sp>
    </p:spTree>
    <p:extLst>
      <p:ext uri="{BB962C8B-B14F-4D97-AF65-F5344CB8AC3E}">
        <p14:creationId xmlns:p14="http://schemas.microsoft.com/office/powerpoint/2010/main" val="2824808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CF2F14-AC39-4BFF-91BE-830605574018}" type="datetimeFigureOut">
              <a:rPr lang="en-US" smtClean="0"/>
              <a:t>3/23/2021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D88E8-3FC9-4A1D-AE1E-ABD33789E33F}" type="slidenum">
              <a:rPr lang="en-US" smtClean="0"/>
              <a:t>‹#›</a:t>
            </a:fld>
            <a:endParaRPr lang="en-US"/>
          </a:p>
        </p:txBody>
      </p:sp>
    </p:spTree>
    <p:extLst>
      <p:ext uri="{BB962C8B-B14F-4D97-AF65-F5344CB8AC3E}">
        <p14:creationId xmlns:p14="http://schemas.microsoft.com/office/powerpoint/2010/main" val="1576460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8CF2F14-AC39-4BFF-91BE-830605574018}" type="datetimeFigureOut">
              <a:rPr lang="en-US" smtClean="0"/>
              <a:t>3/23/2021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D88E8-3FC9-4A1D-AE1E-ABD33789E33F}" type="slidenum">
              <a:rPr lang="en-US" smtClean="0"/>
              <a:t>‹#›</a:t>
            </a:fld>
            <a:endParaRPr lang="en-US"/>
          </a:p>
        </p:txBody>
      </p:sp>
    </p:spTree>
    <p:extLst>
      <p:ext uri="{BB962C8B-B14F-4D97-AF65-F5344CB8AC3E}">
        <p14:creationId xmlns:p14="http://schemas.microsoft.com/office/powerpoint/2010/main" val="3248262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CF2F14-AC39-4BFF-91BE-830605574018}" type="datetimeFigureOut">
              <a:rPr lang="en-US" smtClean="0"/>
              <a:t>3/23/2021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D88E8-3FC9-4A1D-AE1E-ABD33789E33F}" type="slidenum">
              <a:rPr lang="en-US" smtClean="0"/>
              <a:t>‹#›</a:t>
            </a:fld>
            <a:endParaRPr lang="en-US"/>
          </a:p>
        </p:txBody>
      </p:sp>
    </p:spTree>
    <p:extLst>
      <p:ext uri="{BB962C8B-B14F-4D97-AF65-F5344CB8AC3E}">
        <p14:creationId xmlns:p14="http://schemas.microsoft.com/office/powerpoint/2010/main" val="3840991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Edit Master text styles</a:t>
            </a:r>
          </a:p>
        </p:txBody>
      </p:sp>
      <p:sp>
        <p:nvSpPr>
          <p:cNvPr id="5" name="Date Placeholder 4"/>
          <p:cNvSpPr>
            <a:spLocks noGrp="1"/>
          </p:cNvSpPr>
          <p:nvPr>
            <p:ph type="dt" sz="half" idx="10"/>
          </p:nvPr>
        </p:nvSpPr>
        <p:spPr/>
        <p:txBody>
          <a:bodyPr/>
          <a:lstStyle/>
          <a:p>
            <a:fld id="{68CF2F14-AC39-4BFF-91BE-830605574018}" type="datetimeFigureOut">
              <a:rPr lang="en-US" smtClean="0"/>
              <a:t>3/23/2021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C1FD88E8-3FC9-4A1D-AE1E-ABD33789E33F}" type="slidenum">
              <a:rPr lang="en-US" smtClean="0"/>
              <a:t>‹#›</a:t>
            </a:fld>
            <a:endParaRPr lang="en-US"/>
          </a:p>
        </p:txBody>
      </p:sp>
    </p:spTree>
    <p:extLst>
      <p:ext uri="{BB962C8B-B14F-4D97-AF65-F5344CB8AC3E}">
        <p14:creationId xmlns:p14="http://schemas.microsoft.com/office/powerpoint/2010/main" val="3089551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68CF2F14-AC39-4BFF-91BE-830605574018}" type="datetimeFigureOut">
              <a:rPr lang="en-US" smtClean="0"/>
              <a:t>3/23/2021</a:t>
            </a:fld>
            <a:endParaRPr lang="en-US"/>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C1FD88E8-3FC9-4A1D-AE1E-ABD33789E33F}" type="slidenum">
              <a:rPr lang="en-US" smtClean="0"/>
              <a:t>‹#›</a:t>
            </a:fld>
            <a:endParaRPr lang="en-US"/>
          </a:p>
        </p:txBody>
      </p:sp>
    </p:spTree>
    <p:extLst>
      <p:ext uri="{BB962C8B-B14F-4D97-AF65-F5344CB8AC3E}">
        <p14:creationId xmlns:p14="http://schemas.microsoft.com/office/powerpoint/2010/main" val="59539379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68CF2F14-AC39-4BFF-91BE-830605574018}" type="datetimeFigureOut">
              <a:rPr lang="en-US" smtClean="0"/>
              <a:t>3/23/2021</a:t>
            </a:fld>
            <a:endParaRPr lang="en-US"/>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C1FD88E8-3FC9-4A1D-AE1E-ABD33789E33F}" type="slidenum">
              <a:rPr lang="en-US" smtClean="0"/>
              <a:t>‹#›</a:t>
            </a:fld>
            <a:endParaRPr lang="en-US"/>
          </a:p>
        </p:txBody>
      </p:sp>
    </p:spTree>
    <p:extLst>
      <p:ext uri="{BB962C8B-B14F-4D97-AF65-F5344CB8AC3E}">
        <p14:creationId xmlns:p14="http://schemas.microsoft.com/office/powerpoint/2010/main" val="161137248"/>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E8DBE92-2331-4285-8226-D398190D3E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ACB0C71-E9BE-44C4-A22C-C3B788DF32B8}"/>
              </a:ext>
            </a:extLst>
          </p:cNvPr>
          <p:cNvSpPr>
            <a:spLocks noGrp="1"/>
          </p:cNvSpPr>
          <p:nvPr>
            <p:ph type="ctrTitle"/>
          </p:nvPr>
        </p:nvSpPr>
        <p:spPr>
          <a:xfrm>
            <a:off x="4566261" y="1067403"/>
            <a:ext cx="5830468" cy="4723194"/>
          </a:xfrm>
        </p:spPr>
        <p:txBody>
          <a:bodyPr anchor="ctr">
            <a:normAutofit/>
          </a:bodyPr>
          <a:lstStyle/>
          <a:p>
            <a:r>
              <a:rPr lang="en-US" sz="7200"/>
              <a:t>The Gospel of Mark</a:t>
            </a:r>
            <a:br>
              <a:rPr lang="en-US" sz="7200"/>
            </a:br>
            <a:r>
              <a:rPr lang="en-US" sz="7200"/>
              <a:t>-Parables and Miracles</a:t>
            </a:r>
          </a:p>
        </p:txBody>
      </p:sp>
      <p:sp>
        <p:nvSpPr>
          <p:cNvPr id="9" name="Rectangle 8">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962AC3C-FEB4-4C6A-8CA6-D570CD009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43467"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64575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9926D1-80ED-4A7C-8325-B5D1D4CBB011}"/>
              </a:ext>
            </a:extLst>
          </p:cNvPr>
          <p:cNvSpPr>
            <a:spLocks noGrp="1"/>
          </p:cNvSpPr>
          <p:nvPr>
            <p:ph type="title"/>
          </p:nvPr>
        </p:nvSpPr>
        <p:spPr>
          <a:xfrm>
            <a:off x="368489" y="423078"/>
            <a:ext cx="3275463" cy="6118539"/>
          </a:xfrm>
        </p:spPr>
        <p:txBody>
          <a:bodyPr>
            <a:noAutofit/>
          </a:bodyPr>
          <a:lstStyle/>
          <a:p>
            <a:pPr lvl="1">
              <a:spcBef>
                <a:spcPts val="0"/>
              </a:spcBef>
            </a:pPr>
            <a:r>
              <a:rPr lang="en-US" sz="2000" dirty="0">
                <a:solidFill>
                  <a:srgbClr val="FFFFFF"/>
                </a:solidFill>
                <a:latin typeface="+mj-lt"/>
              </a:rPr>
              <a:t>And He was saying, “How shall we picture the kingdom of God, or by what parable shall we present it? It is like a mustard seed, which, when sown upon the soil, though it is the smallest of all the seeds that are upon the soil, yet when it is sown, it grows up and becomes larger than all the garden plants, and forms large branches, with the result that the birds of the sky can nest under its shade.”</a:t>
            </a:r>
          </a:p>
        </p:txBody>
      </p:sp>
      <p:sp>
        <p:nvSpPr>
          <p:cNvPr id="3" name="Content Placeholder 2">
            <a:extLst>
              <a:ext uri="{FF2B5EF4-FFF2-40B4-BE49-F238E27FC236}">
                <a16:creationId xmlns:a16="http://schemas.microsoft.com/office/drawing/2014/main" id="{0D69368E-AB7B-4F01-9134-5781457CC4B7}"/>
              </a:ext>
            </a:extLst>
          </p:cNvPr>
          <p:cNvSpPr>
            <a:spLocks noGrp="1"/>
          </p:cNvSpPr>
          <p:nvPr>
            <p:ph idx="1"/>
          </p:nvPr>
        </p:nvSpPr>
        <p:spPr>
          <a:xfrm>
            <a:off x="4614389" y="936711"/>
            <a:ext cx="6815992" cy="4984578"/>
          </a:xfrm>
        </p:spPr>
        <p:txBody>
          <a:bodyPr anchor="ctr">
            <a:normAutofit/>
          </a:bodyPr>
          <a:lstStyle/>
          <a:p>
            <a:endParaRPr lang="en-US" dirty="0"/>
          </a:p>
          <a:p>
            <a:endParaRPr lang="en-US" dirty="0"/>
          </a:p>
          <a:p>
            <a:endParaRPr lang="en-US" dirty="0"/>
          </a:p>
        </p:txBody>
      </p:sp>
      <p:sp>
        <p:nvSpPr>
          <p:cNvPr id="7" name="Title 1">
            <a:extLst>
              <a:ext uri="{FF2B5EF4-FFF2-40B4-BE49-F238E27FC236}">
                <a16:creationId xmlns:a16="http://schemas.microsoft.com/office/drawing/2014/main" id="{B5F99118-A96D-4D72-9B34-DF4430F2CAC6}"/>
              </a:ext>
            </a:extLst>
          </p:cNvPr>
          <p:cNvSpPr txBox="1">
            <a:spLocks/>
          </p:cNvSpPr>
          <p:nvPr/>
        </p:nvSpPr>
        <p:spPr>
          <a:xfrm>
            <a:off x="4142509" y="5677469"/>
            <a:ext cx="7287490" cy="734977"/>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pPr algn="r"/>
            <a:r>
              <a:rPr lang="en-US" sz="3600" dirty="0"/>
              <a:t>The Mustard Seed </a:t>
            </a:r>
            <a:r>
              <a:rPr lang="en-US" sz="2800" dirty="0"/>
              <a:t>[4:30-32]</a:t>
            </a:r>
          </a:p>
        </p:txBody>
      </p:sp>
      <p:sp>
        <p:nvSpPr>
          <p:cNvPr id="4" name="TextBox 3">
            <a:extLst>
              <a:ext uri="{FF2B5EF4-FFF2-40B4-BE49-F238E27FC236}">
                <a16:creationId xmlns:a16="http://schemas.microsoft.com/office/drawing/2014/main" id="{EEEFBF56-C420-40BD-84A3-8D9C0629A051}"/>
              </a:ext>
            </a:extLst>
          </p:cNvPr>
          <p:cNvSpPr txBox="1"/>
          <p:nvPr/>
        </p:nvSpPr>
        <p:spPr>
          <a:xfrm>
            <a:off x="4454434" y="574766"/>
            <a:ext cx="7287490" cy="5262979"/>
          </a:xfrm>
          <a:prstGeom prst="rect">
            <a:avLst/>
          </a:prstGeom>
          <a:noFill/>
        </p:spPr>
        <p:txBody>
          <a:bodyPr wrap="square" rtlCol="0">
            <a:spAutoFit/>
          </a:bodyPr>
          <a:lstStyle/>
          <a:p>
            <a:r>
              <a:rPr lang="en-US" sz="1600" dirty="0"/>
              <a:t>Often in the OT, a verdant tree is a symbol </a:t>
            </a:r>
          </a:p>
          <a:p>
            <a:pPr marL="285750" indent="-285750">
              <a:buFont typeface="Arial" panose="020B0604020202020204" pitchFamily="34" charset="0"/>
              <a:buChar char="•"/>
            </a:pPr>
            <a:r>
              <a:rPr lang="en-US" sz="1600" dirty="0"/>
              <a:t>Of God’s favor: Psalms 1:3, 92:13-15; Jeremiah 17:7-8 </a:t>
            </a:r>
          </a:p>
          <a:p>
            <a:pPr marL="285750" indent="-285750">
              <a:buFont typeface="Arial" panose="020B0604020202020204" pitchFamily="34" charset="0"/>
              <a:buChar char="•"/>
            </a:pPr>
            <a:r>
              <a:rPr lang="en-US" sz="1600" dirty="0"/>
              <a:t>Or God’s provident care: Psalm 104:12</a:t>
            </a:r>
          </a:p>
          <a:p>
            <a:pPr marL="285750" indent="-285750">
              <a:buFont typeface="Arial" panose="020B0604020202020204" pitchFamily="34" charset="0"/>
              <a:buChar char="•"/>
            </a:pPr>
            <a:r>
              <a:rPr lang="en-US" sz="1600" dirty="0"/>
              <a:t>Or an allegory of the kingdom or empire: Judges 9:7-15  (birds=subjects)</a:t>
            </a:r>
          </a:p>
          <a:p>
            <a:endParaRPr lang="en-US" sz="1600" dirty="0"/>
          </a:p>
          <a:p>
            <a:r>
              <a:rPr lang="en-US" sz="1600" dirty="0"/>
              <a:t>It’s possible that the early church’s </a:t>
            </a:r>
            <a:r>
              <a:rPr lang="en-US" sz="1600" i="1" dirty="0"/>
              <a:t>could have </a:t>
            </a:r>
            <a:r>
              <a:rPr lang="en-US" sz="1600" dirty="0"/>
              <a:t>understood The Kingdom as one to supplant the mighty kingdoms of history. </a:t>
            </a:r>
          </a:p>
          <a:p>
            <a:pPr algn="ctr"/>
            <a:r>
              <a:rPr lang="en-US" sz="1600" b="1" i="1" dirty="0"/>
              <a:t>However…</a:t>
            </a:r>
            <a:endParaRPr lang="en-US" sz="1600" dirty="0"/>
          </a:p>
          <a:p>
            <a:r>
              <a:rPr lang="en-US" sz="1600" dirty="0"/>
              <a:t>It is </a:t>
            </a:r>
            <a:r>
              <a:rPr lang="en-US" sz="1600" b="1" dirty="0"/>
              <a:t>not</a:t>
            </a:r>
            <a:r>
              <a:rPr lang="en-US" sz="1600" dirty="0"/>
              <a:t> like the mighty “trees” of old - established through power and violence.</a:t>
            </a:r>
          </a:p>
          <a:p>
            <a:endParaRPr lang="en-US" sz="1600" dirty="0"/>
          </a:p>
          <a:p>
            <a:r>
              <a:rPr lang="en-US" sz="1600" dirty="0"/>
              <a:t>It’s a shrub, which began in a small way – and yet, it can accommodate more!!</a:t>
            </a:r>
          </a:p>
          <a:p>
            <a:pPr marL="285750" indent="-285750">
              <a:buFont typeface="Arial" panose="020B0604020202020204" pitchFamily="34" charset="0"/>
              <a:buChar char="•"/>
            </a:pPr>
            <a:r>
              <a:rPr lang="en-US" sz="1600" dirty="0"/>
              <a:t>The kingdom of God is divine, so it depends on Him, not human plans</a:t>
            </a:r>
          </a:p>
          <a:p>
            <a:pPr marL="285750" indent="-285750">
              <a:buFont typeface="Arial" panose="020B0604020202020204" pitchFamily="34" charset="0"/>
              <a:buChar char="•"/>
            </a:pPr>
            <a:r>
              <a:rPr lang="en-US" sz="1600" dirty="0"/>
              <a:t>Starts humble, but grows</a:t>
            </a:r>
          </a:p>
          <a:p>
            <a:pPr marL="285750" indent="-285750">
              <a:buFont typeface="Arial" panose="020B0604020202020204" pitchFamily="34" charset="0"/>
              <a:buChar char="•"/>
            </a:pPr>
            <a:r>
              <a:rPr lang="en-US" sz="1600" dirty="0"/>
              <a:t>Jesus calls his listeners to see in his ministry the inbreaking of God’s presence.</a:t>
            </a:r>
          </a:p>
          <a:p>
            <a:pPr marL="285750" indent="-285750">
              <a:buFont typeface="Arial" panose="020B0604020202020204" pitchFamily="34" charset="0"/>
              <a:buChar char="•"/>
            </a:pPr>
            <a:r>
              <a:rPr lang="en-US" sz="1600" dirty="0"/>
              <a:t>His followers are to find God in his word/work and hope for more than they can imagine</a:t>
            </a:r>
          </a:p>
          <a:p>
            <a:pPr marL="285750" indent="-285750">
              <a:buFont typeface="Arial" panose="020B0604020202020204" pitchFamily="34" charset="0"/>
              <a:buChar char="•"/>
            </a:pPr>
            <a:r>
              <a:rPr lang="en-US" sz="1600" dirty="0"/>
              <a:t>Failure hiddenness, and insignificance are not the final word</a:t>
            </a:r>
          </a:p>
          <a:p>
            <a:pPr marL="285750" indent="-285750">
              <a:buFont typeface="Arial" panose="020B0604020202020204" pitchFamily="34" charset="0"/>
              <a:buChar char="•"/>
            </a:pPr>
            <a:r>
              <a:rPr lang="en-US" sz="1600" dirty="0"/>
              <a:t>The nature of the kingdom transcends our attempt to define it</a:t>
            </a:r>
          </a:p>
          <a:p>
            <a:pPr marL="285750" indent="-285750">
              <a:buFont typeface="Arial" panose="020B0604020202020204" pitchFamily="34" charset="0"/>
              <a:buChar char="•"/>
            </a:pPr>
            <a:endParaRPr lang="en-US" sz="1600" dirty="0"/>
          </a:p>
          <a:p>
            <a:pPr algn="ctr"/>
            <a:r>
              <a:rPr lang="en-US" sz="1600" dirty="0"/>
              <a:t>This is Jesus’ own experience - He begins everything with “small”, we end big</a:t>
            </a:r>
          </a:p>
          <a:p>
            <a:endParaRPr lang="en-US" sz="1600" dirty="0"/>
          </a:p>
        </p:txBody>
      </p:sp>
    </p:spTree>
    <p:extLst>
      <p:ext uri="{BB962C8B-B14F-4D97-AF65-F5344CB8AC3E}">
        <p14:creationId xmlns:p14="http://schemas.microsoft.com/office/powerpoint/2010/main" val="255429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B0C71-E9BE-44C4-A22C-C3B788DF32B8}"/>
              </a:ext>
            </a:extLst>
          </p:cNvPr>
          <p:cNvSpPr>
            <a:spLocks noGrp="1"/>
          </p:cNvSpPr>
          <p:nvPr>
            <p:ph type="ctrTitle"/>
          </p:nvPr>
        </p:nvSpPr>
        <p:spPr>
          <a:xfrm>
            <a:off x="603504" y="1008993"/>
            <a:ext cx="10782300" cy="5541578"/>
          </a:xfrm>
        </p:spPr>
        <p:txBody>
          <a:bodyPr anchor="t"/>
          <a:lstStyle/>
          <a:p>
            <a:pPr lvl="0"/>
            <a:r>
              <a:rPr lang="en-US" sz="5400" dirty="0"/>
              <a:t>Discussion - Parables</a:t>
            </a:r>
            <a:br>
              <a:rPr lang="en-US" sz="5400" dirty="0"/>
            </a:br>
            <a:br>
              <a:rPr lang="en-US" sz="2000" dirty="0"/>
            </a:br>
            <a:br>
              <a:rPr lang="en-US" sz="2000" dirty="0"/>
            </a:br>
            <a:br>
              <a:rPr lang="en-US" sz="2000" dirty="0"/>
            </a:br>
            <a:br>
              <a:rPr lang="en-US" sz="2400" dirty="0"/>
            </a:br>
            <a:r>
              <a:rPr lang="en-US" sz="2400" dirty="0"/>
              <a:t>How do the parables of the kingdom help you understand the mission of the church in our modern world?</a:t>
            </a:r>
            <a:br>
              <a:rPr lang="en-US" sz="2400" dirty="0"/>
            </a:br>
            <a:br>
              <a:rPr lang="en-US" sz="2400" dirty="0"/>
            </a:br>
            <a:r>
              <a:rPr lang="en-US" sz="2400" dirty="0"/>
              <a:t>How do we balance action (like disciples sent out on mission) with trusting that God will bring about his Kingdom (it grows mysteriously by His power)?</a:t>
            </a:r>
            <a:br>
              <a:rPr lang="en-US" sz="2400" dirty="0"/>
            </a:br>
            <a:br>
              <a:rPr lang="en-US" sz="2400" dirty="0"/>
            </a:br>
            <a:endParaRPr lang="en-US" sz="2400" dirty="0"/>
          </a:p>
        </p:txBody>
      </p:sp>
    </p:spTree>
    <p:extLst>
      <p:ext uri="{BB962C8B-B14F-4D97-AF65-F5344CB8AC3E}">
        <p14:creationId xmlns:p14="http://schemas.microsoft.com/office/powerpoint/2010/main" val="14069499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54C4829-CF39-4CF4-973E-6F5A32F80A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82600" cy="6858000"/>
          </a:xfrm>
          <a:prstGeom prst="rect">
            <a:avLst/>
          </a:prstGeom>
          <a:solidFill>
            <a:schemeClr val="accent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03527D0-708F-4587-BC56-081643F0517D}"/>
              </a:ext>
            </a:extLst>
          </p:cNvPr>
          <p:cNvSpPr>
            <a:spLocks noGrp="1"/>
          </p:cNvSpPr>
          <p:nvPr>
            <p:ph idx="1"/>
          </p:nvPr>
        </p:nvSpPr>
        <p:spPr>
          <a:xfrm>
            <a:off x="965199" y="685689"/>
            <a:ext cx="7808141" cy="3766185"/>
          </a:xfrm>
        </p:spPr>
        <p:txBody>
          <a:bodyPr>
            <a:normAutofit/>
          </a:bodyPr>
          <a:lstStyle/>
          <a:p>
            <a:pPr marL="0" indent="0">
              <a:buNone/>
            </a:pPr>
            <a:r>
              <a:rPr lang="en-US" dirty="0"/>
              <a:t>Evidence for the Kingdom</a:t>
            </a:r>
          </a:p>
          <a:p>
            <a:pPr marL="0" indent="0">
              <a:buNone/>
            </a:pPr>
            <a:r>
              <a:rPr lang="en-US" dirty="0"/>
              <a:t>Follows the teachings of the parables</a:t>
            </a:r>
          </a:p>
          <a:p>
            <a:pPr marL="0" indent="0">
              <a:buNone/>
            </a:pPr>
            <a:r>
              <a:rPr lang="en-US" dirty="0"/>
              <a:t>Again, acts as training for the Apostles</a:t>
            </a:r>
          </a:p>
          <a:p>
            <a:pPr marL="0" indent="0">
              <a:buNone/>
            </a:pPr>
            <a:r>
              <a:rPr lang="en-US" dirty="0"/>
              <a:t>Jesus shows His dominion over:</a:t>
            </a:r>
          </a:p>
          <a:p>
            <a:pPr lvl="1"/>
            <a:r>
              <a:rPr lang="en-US" dirty="0"/>
              <a:t>Nature, Demons, Illness, Death</a:t>
            </a:r>
          </a:p>
          <a:p>
            <a:pPr marL="4572" lvl="1" indent="0">
              <a:spcBef>
                <a:spcPts val="0"/>
              </a:spcBef>
              <a:buNone/>
            </a:pPr>
            <a:endParaRPr lang="en-US" dirty="0"/>
          </a:p>
        </p:txBody>
      </p:sp>
      <p:sp>
        <p:nvSpPr>
          <p:cNvPr id="2" name="Title 1">
            <a:extLst>
              <a:ext uri="{FF2B5EF4-FFF2-40B4-BE49-F238E27FC236}">
                <a16:creationId xmlns:a16="http://schemas.microsoft.com/office/drawing/2014/main" id="{F83F7603-97DA-4079-930F-3AA88498B841}"/>
              </a:ext>
            </a:extLst>
          </p:cNvPr>
          <p:cNvSpPr>
            <a:spLocks noGrp="1"/>
          </p:cNvSpPr>
          <p:nvPr>
            <p:ph type="title"/>
          </p:nvPr>
        </p:nvSpPr>
        <p:spPr>
          <a:xfrm>
            <a:off x="3296265" y="4594123"/>
            <a:ext cx="8133734" cy="1818323"/>
          </a:xfrm>
        </p:spPr>
        <p:txBody>
          <a:bodyPr anchor="b">
            <a:normAutofit/>
          </a:bodyPr>
          <a:lstStyle/>
          <a:p>
            <a:pPr algn="r"/>
            <a:r>
              <a:rPr lang="en-US" sz="6000" dirty="0"/>
              <a:t>Miracles</a:t>
            </a:r>
          </a:p>
        </p:txBody>
      </p:sp>
    </p:spTree>
    <p:extLst>
      <p:ext uri="{BB962C8B-B14F-4D97-AF65-F5344CB8AC3E}">
        <p14:creationId xmlns:p14="http://schemas.microsoft.com/office/powerpoint/2010/main" val="2500215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854C4829-CF39-4CF4-973E-6F5A32F80A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82600" cy="6858000"/>
          </a:xfrm>
          <a:prstGeom prst="rect">
            <a:avLst/>
          </a:prstGeom>
          <a:solidFill>
            <a:schemeClr val="accent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F5571888-CB9F-4822-93FE-5F767B45D7EC}"/>
              </a:ext>
            </a:extLst>
          </p:cNvPr>
          <p:cNvSpPr txBox="1"/>
          <p:nvPr/>
        </p:nvSpPr>
        <p:spPr>
          <a:xfrm>
            <a:off x="965199" y="685690"/>
            <a:ext cx="10712451" cy="5414860"/>
          </a:xfrm>
          <a:prstGeom prst="rect">
            <a:avLst/>
          </a:prstGeom>
        </p:spPr>
        <p:txBody>
          <a:bodyPr vert="horz" lIns="91440" tIns="45720" rIns="91440" bIns="45720" rtlCol="0">
            <a:normAutofit fontScale="92500" lnSpcReduction="20000"/>
          </a:bodyPr>
          <a:lstStyle/>
          <a:p>
            <a:pPr defTabSz="914400">
              <a:lnSpc>
                <a:spcPct val="110000"/>
              </a:lnSpc>
              <a:buFont typeface="Arial" pitchFamily="34" charset="0"/>
              <a:buChar char=" "/>
            </a:pPr>
            <a:r>
              <a:rPr lang="en-US" sz="2400" dirty="0">
                <a:solidFill>
                  <a:schemeClr val="tx1">
                    <a:lumMod val="85000"/>
                    <a:lumOff val="15000"/>
                  </a:schemeClr>
                </a:solidFill>
                <a:effectLst/>
              </a:rPr>
              <a:t>They came to the other side of the sea, into the region of the </a:t>
            </a:r>
            <a:r>
              <a:rPr lang="en-US" sz="2400" dirty="0" err="1">
                <a:solidFill>
                  <a:schemeClr val="tx1">
                    <a:lumMod val="85000"/>
                    <a:lumOff val="15000"/>
                  </a:schemeClr>
                </a:solidFill>
                <a:effectLst/>
              </a:rPr>
              <a:t>Gerasenes</a:t>
            </a:r>
            <a:r>
              <a:rPr lang="en-US" sz="2400" dirty="0">
                <a:solidFill>
                  <a:schemeClr val="tx1">
                    <a:lumMod val="85000"/>
                    <a:lumOff val="15000"/>
                  </a:schemeClr>
                </a:solidFill>
                <a:effectLst/>
              </a:rPr>
              <a:t>. When He got out of the boat, immediately a man from the tombs with an unclean spirit met Him. He lived among the tombs; and no one was able to bind him anymore, not even with a chain, because he had often been bound with shackles and chains, and the chains had been torn apart by him and the shackles broken in pieces; and no one was strong enough to subdue him.  Constantly, night and day, he was screaming among the tombs and in the mountains, and cutting himself with stones. Seeing Jesus from a distance, he ran up and bowed down before Him; and shouting with a loud voice, he said, “What business do You have with me, Jesus, Son of the Most High God? I implore You by God, do not torment me!” For He had already been saying to him, “Come out of the man, you unclean spirit!” And He was asking him, “What is your name?” And he said to Him, “My name is Legion, for we are many.” And he begged Him earnestly not to send them out of the region. Now there was a large herd of pigs feeding [b]nearby on the mountain. And the demons begged Him, saying, “Send us into the pigs so that we may enter them.” Jesus gave them permission. And coming out, the unclean spirits entered the pigs; and the herd rushed down the steep bank into the sea, about two thousand of them; and they were drowned in the sea.</a:t>
            </a:r>
          </a:p>
          <a:p>
            <a:pPr defTabSz="914400">
              <a:lnSpc>
                <a:spcPct val="110000"/>
              </a:lnSpc>
              <a:buFont typeface="Arial" pitchFamily="34" charset="0"/>
              <a:buChar char=" "/>
            </a:pPr>
            <a:endParaRPr lang="en-US" sz="2400" dirty="0">
              <a:solidFill>
                <a:schemeClr val="tx1">
                  <a:lumMod val="85000"/>
                  <a:lumOff val="15000"/>
                </a:schemeClr>
              </a:solidFill>
            </a:endParaRPr>
          </a:p>
        </p:txBody>
      </p:sp>
      <p:sp>
        <p:nvSpPr>
          <p:cNvPr id="12" name="Title 1">
            <a:extLst>
              <a:ext uri="{FF2B5EF4-FFF2-40B4-BE49-F238E27FC236}">
                <a16:creationId xmlns:a16="http://schemas.microsoft.com/office/drawing/2014/main" id="{C9FAF8E9-3655-4DBD-8A10-DDB9E24D750D}"/>
              </a:ext>
            </a:extLst>
          </p:cNvPr>
          <p:cNvSpPr>
            <a:spLocks noGrp="1"/>
          </p:cNvSpPr>
          <p:nvPr>
            <p:ph type="title"/>
          </p:nvPr>
        </p:nvSpPr>
        <p:spPr>
          <a:xfrm>
            <a:off x="2095500" y="5467350"/>
            <a:ext cx="9334499" cy="945096"/>
          </a:xfrm>
        </p:spPr>
        <p:txBody>
          <a:bodyPr vert="horz" lIns="91440" tIns="45720" rIns="91440" bIns="45720" rtlCol="0" anchor="b">
            <a:normAutofit/>
          </a:bodyPr>
          <a:lstStyle/>
          <a:p>
            <a:pPr lvl="1" algn="r" rtl="0">
              <a:lnSpc>
                <a:spcPct val="85000"/>
              </a:lnSpc>
              <a:spcBef>
                <a:spcPct val="0"/>
              </a:spcBef>
            </a:pPr>
            <a:r>
              <a:rPr lang="en-US" sz="3600" kern="1200" spc="-120" dirty="0">
                <a:solidFill>
                  <a:schemeClr val="accent1"/>
                </a:solidFill>
                <a:latin typeface="+mj-lt"/>
                <a:ea typeface="+mj-ea"/>
                <a:cs typeface="+mj-cs"/>
              </a:rPr>
              <a:t>The Gerasene Demoniac  </a:t>
            </a:r>
            <a:r>
              <a:rPr lang="en-US" sz="2400" kern="1200" spc="-120" dirty="0">
                <a:solidFill>
                  <a:schemeClr val="accent1"/>
                </a:solidFill>
                <a:latin typeface="+mj-lt"/>
                <a:ea typeface="+mj-ea"/>
                <a:cs typeface="+mj-cs"/>
              </a:rPr>
              <a:t>[5:1-20]</a:t>
            </a:r>
          </a:p>
        </p:txBody>
      </p:sp>
    </p:spTree>
    <p:extLst>
      <p:ext uri="{BB962C8B-B14F-4D97-AF65-F5344CB8AC3E}">
        <p14:creationId xmlns:p14="http://schemas.microsoft.com/office/powerpoint/2010/main" val="16116119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854C4829-CF39-4CF4-973E-6F5A32F80A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82600" cy="6858000"/>
          </a:xfrm>
          <a:prstGeom prst="rect">
            <a:avLst/>
          </a:prstGeom>
          <a:solidFill>
            <a:schemeClr val="accent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F5571888-CB9F-4822-93FE-5F767B45D7EC}"/>
              </a:ext>
            </a:extLst>
          </p:cNvPr>
          <p:cNvSpPr txBox="1"/>
          <p:nvPr/>
        </p:nvSpPr>
        <p:spPr>
          <a:xfrm>
            <a:off x="965199" y="685689"/>
            <a:ext cx="10769601" cy="5219811"/>
          </a:xfrm>
          <a:prstGeom prst="rect">
            <a:avLst/>
          </a:prstGeom>
        </p:spPr>
        <p:txBody>
          <a:bodyPr vert="horz" lIns="91440" tIns="45720" rIns="91440" bIns="45720" rtlCol="0">
            <a:normAutofit lnSpcReduction="10000"/>
          </a:bodyPr>
          <a:lstStyle/>
          <a:p>
            <a:pPr defTabSz="914400">
              <a:lnSpc>
                <a:spcPct val="85000"/>
              </a:lnSpc>
              <a:spcAft>
                <a:spcPts val="600"/>
              </a:spcAft>
              <a:buFont typeface="Arial" pitchFamily="34" charset="0"/>
              <a:buChar char=" "/>
            </a:pPr>
            <a:r>
              <a:rPr lang="en-US" dirty="0">
                <a:solidFill>
                  <a:schemeClr val="tx1">
                    <a:lumMod val="85000"/>
                    <a:lumOff val="15000"/>
                  </a:schemeClr>
                </a:solidFill>
              </a:rPr>
              <a:t>The Gerasene territory – Pig farmers = Gentiles</a:t>
            </a:r>
          </a:p>
          <a:p>
            <a:pPr defTabSz="914400">
              <a:lnSpc>
                <a:spcPct val="85000"/>
              </a:lnSpc>
              <a:spcAft>
                <a:spcPts val="600"/>
              </a:spcAft>
              <a:buFont typeface="Arial" pitchFamily="34" charset="0"/>
              <a:buChar char=" "/>
            </a:pPr>
            <a:r>
              <a:rPr lang="en-US" dirty="0">
                <a:solidFill>
                  <a:schemeClr val="tx1">
                    <a:lumMod val="85000"/>
                    <a:lumOff val="15000"/>
                  </a:schemeClr>
                </a:solidFill>
              </a:rPr>
              <a:t>Jesus steps out of the boat and is immediately confronted by evil</a:t>
            </a:r>
          </a:p>
          <a:p>
            <a:pPr defTabSz="914400">
              <a:lnSpc>
                <a:spcPct val="85000"/>
              </a:lnSpc>
              <a:spcAft>
                <a:spcPts val="600"/>
              </a:spcAft>
              <a:buFont typeface="Arial" pitchFamily="34" charset="0"/>
              <a:buChar char=" "/>
            </a:pPr>
            <a:r>
              <a:rPr lang="en-US" dirty="0">
                <a:solidFill>
                  <a:schemeClr val="tx1">
                    <a:lumMod val="85000"/>
                    <a:lumOff val="15000"/>
                  </a:schemeClr>
                </a:solidFill>
              </a:rPr>
              <a:t>-The man lives among the dead – tombs/caves</a:t>
            </a:r>
          </a:p>
          <a:p>
            <a:pPr defTabSz="914400">
              <a:lnSpc>
                <a:spcPct val="85000"/>
              </a:lnSpc>
              <a:spcAft>
                <a:spcPts val="600"/>
              </a:spcAft>
              <a:buFont typeface="Arial" pitchFamily="34" charset="0"/>
              <a:buChar char=" "/>
            </a:pPr>
            <a:r>
              <a:rPr lang="en-US" dirty="0">
                <a:solidFill>
                  <a:schemeClr val="tx1">
                    <a:lumMod val="85000"/>
                    <a:lumOff val="15000"/>
                  </a:schemeClr>
                </a:solidFill>
              </a:rPr>
              <a:t>- The story has details about his personal torments (some not in the other Gospels)</a:t>
            </a:r>
          </a:p>
          <a:p>
            <a:pPr marL="800100" lvl="1" indent="-342900" defTabSz="914400">
              <a:buFont typeface="Arial" pitchFamily="34" charset="0"/>
              <a:buChar char=" "/>
            </a:pPr>
            <a:r>
              <a:rPr lang="en-US" dirty="0">
                <a:solidFill>
                  <a:schemeClr val="tx1">
                    <a:lumMod val="85000"/>
                    <a:lumOff val="15000"/>
                  </a:schemeClr>
                </a:solidFill>
              </a:rPr>
              <a:t>Chained, shackles broken, cutting himself with stones</a:t>
            </a:r>
          </a:p>
          <a:p>
            <a:pPr marL="800100" lvl="1" indent="-342900" defTabSz="914400">
              <a:buFont typeface="Arial" pitchFamily="34" charset="0"/>
              <a:buChar char=" "/>
            </a:pPr>
            <a:r>
              <a:rPr lang="en-US" dirty="0">
                <a:solidFill>
                  <a:schemeClr val="tx1">
                    <a:lumMod val="85000"/>
                    <a:lumOff val="15000"/>
                  </a:schemeClr>
                </a:solidFill>
              </a:rPr>
              <a:t>He was ‘bound’ – like ‘the strong man’ parable</a:t>
            </a:r>
          </a:p>
          <a:p>
            <a:pPr marL="800100" lvl="1" indent="-342900" defTabSz="914400">
              <a:buFont typeface="Arial" pitchFamily="34" charset="0"/>
              <a:buChar char=" "/>
            </a:pPr>
            <a:r>
              <a:rPr lang="en-US" dirty="0">
                <a:solidFill>
                  <a:schemeClr val="tx1">
                    <a:lumMod val="85000"/>
                    <a:lumOff val="15000"/>
                  </a:schemeClr>
                </a:solidFill>
              </a:rPr>
              <a:t>Naked – dehumanized, his dignity was stripped</a:t>
            </a:r>
          </a:p>
          <a:p>
            <a:pPr defTabSz="914400">
              <a:spcBef>
                <a:spcPts val="1200"/>
              </a:spcBef>
              <a:spcAft>
                <a:spcPts val="1200"/>
              </a:spcAft>
            </a:pPr>
            <a:r>
              <a:rPr lang="en-US" dirty="0">
                <a:solidFill>
                  <a:schemeClr val="tx1">
                    <a:lumMod val="85000"/>
                    <a:lumOff val="15000"/>
                  </a:schemeClr>
                </a:solidFill>
              </a:rPr>
              <a:t>Suffering from despair, self-hatred – the marks of demonic influence destroying God’s beautiful creation</a:t>
            </a:r>
          </a:p>
          <a:p>
            <a:pPr defTabSz="914400">
              <a:lnSpc>
                <a:spcPct val="85000"/>
              </a:lnSpc>
              <a:spcBef>
                <a:spcPts val="600"/>
              </a:spcBef>
              <a:spcAft>
                <a:spcPts val="600"/>
              </a:spcAft>
            </a:pPr>
            <a:r>
              <a:rPr lang="en-US" dirty="0">
                <a:solidFill>
                  <a:schemeClr val="tx1">
                    <a:lumMod val="85000"/>
                    <a:lumOff val="15000"/>
                  </a:schemeClr>
                </a:solidFill>
              </a:rPr>
              <a:t>He throws himself at Jesus’ feet – desperation of the man or of the demon?</a:t>
            </a:r>
          </a:p>
          <a:p>
            <a:pPr defTabSz="914400">
              <a:lnSpc>
                <a:spcPct val="85000"/>
              </a:lnSpc>
            </a:pPr>
            <a:r>
              <a:rPr lang="en-US" dirty="0">
                <a:solidFill>
                  <a:schemeClr val="tx1">
                    <a:lumMod val="85000"/>
                    <a:lumOff val="15000"/>
                  </a:schemeClr>
                </a:solidFill>
              </a:rPr>
              <a:t>The demon attempts to control Jesus, but Jesus has the power</a:t>
            </a:r>
          </a:p>
          <a:p>
            <a:pPr lvl="1" defTabSz="914400">
              <a:lnSpc>
                <a:spcPct val="85000"/>
              </a:lnSpc>
              <a:buFont typeface="Arial" pitchFamily="34" charset="0"/>
              <a:buChar char=" "/>
            </a:pPr>
            <a:r>
              <a:rPr lang="en-US" dirty="0">
                <a:solidFill>
                  <a:schemeClr val="tx1">
                    <a:lumMod val="85000"/>
                    <a:lumOff val="15000"/>
                  </a:schemeClr>
                </a:solidFill>
              </a:rPr>
              <a:t> – Names him, adjures him like a Jewish exorcism, Jesus flips it</a:t>
            </a:r>
          </a:p>
          <a:p>
            <a:pPr lvl="2" defTabSz="914400">
              <a:lnSpc>
                <a:spcPct val="85000"/>
              </a:lnSpc>
              <a:buFont typeface="Arial" pitchFamily="34" charset="0"/>
              <a:buChar char=" "/>
            </a:pPr>
            <a:r>
              <a:rPr lang="en-US" dirty="0">
                <a:solidFill>
                  <a:schemeClr val="tx1">
                    <a:lumMod val="85000"/>
                    <a:lumOff val="15000"/>
                  </a:schemeClr>
                </a:solidFill>
              </a:rPr>
              <a:t>-Legion - ~6,000 men in a Roman regiment, highlighting oppression or evasive? </a:t>
            </a:r>
          </a:p>
          <a:p>
            <a:pPr marL="457200" lvl="2" defTabSz="914400">
              <a:lnSpc>
                <a:spcPct val="85000"/>
              </a:lnSpc>
              <a:buFont typeface="Arial" pitchFamily="34" charset="0"/>
              <a:buChar char=" "/>
            </a:pPr>
            <a:r>
              <a:rPr lang="en-US" dirty="0">
                <a:solidFill>
                  <a:schemeClr val="tx1">
                    <a:lumMod val="85000"/>
                    <a:lumOff val="15000"/>
                  </a:schemeClr>
                </a:solidFill>
              </a:rPr>
              <a:t>- Begs to be left ‘in the territory’, but they drive the pigs into the water [Exodus 14]</a:t>
            </a:r>
          </a:p>
          <a:p>
            <a:pPr defTabSz="914400">
              <a:lnSpc>
                <a:spcPct val="85000"/>
              </a:lnSpc>
              <a:spcBef>
                <a:spcPts val="1200"/>
              </a:spcBef>
            </a:pPr>
            <a:r>
              <a:rPr lang="en-US" sz="1800" i="1" dirty="0">
                <a:effectLst/>
                <a:latin typeface="Calibri" panose="020F0502020204030204" pitchFamily="34" charset="0"/>
                <a:ea typeface="Calibri" panose="020F0502020204030204" pitchFamily="34" charset="0"/>
                <a:cs typeface="Times New Roman" panose="02020603050405020304" pitchFamily="18" charset="0"/>
              </a:rPr>
              <a:t>Only Jesus could help him..</a:t>
            </a:r>
          </a:p>
          <a:p>
            <a:pPr marL="3566160" defTabSz="914400">
              <a:lnSpc>
                <a:spcPct val="85000"/>
              </a:lnSpc>
              <a:spcBef>
                <a:spcPts val="1200"/>
              </a:spcBef>
            </a:pPr>
            <a:r>
              <a:rPr lang="en-US" sz="1800" i="1" dirty="0">
                <a:effectLst/>
                <a:latin typeface="Calibri" panose="020F0502020204030204" pitchFamily="34" charset="0"/>
                <a:ea typeface="Calibri" panose="020F0502020204030204" pitchFamily="34" charset="0"/>
                <a:cs typeface="Times New Roman" panose="02020603050405020304" pitchFamily="18" charset="0"/>
              </a:rPr>
              <a:t>And then they came to Jesus and saw the man who had been demon-possessed </a:t>
            </a:r>
            <a:r>
              <a:rPr lang="en-US" sz="1800" b="1" i="1" dirty="0">
                <a:effectLst/>
                <a:latin typeface="Calibri" panose="020F0502020204030204" pitchFamily="34" charset="0"/>
                <a:ea typeface="Calibri" panose="020F0502020204030204" pitchFamily="34" charset="0"/>
                <a:cs typeface="Times New Roman" panose="02020603050405020304" pitchFamily="18" charset="0"/>
              </a:rPr>
              <a:t>sitting down, clothed and in his right mind,</a:t>
            </a:r>
            <a:r>
              <a:rPr lang="en-US" sz="1800" i="1" dirty="0">
                <a:effectLst/>
                <a:latin typeface="Calibri" panose="020F0502020204030204" pitchFamily="34" charset="0"/>
                <a:ea typeface="Calibri" panose="020F0502020204030204" pitchFamily="34" charset="0"/>
                <a:cs typeface="Times New Roman" panose="02020603050405020304" pitchFamily="18" charset="0"/>
              </a:rPr>
              <a:t> the very man who had previously had the “legion”; and they became frightened.</a:t>
            </a:r>
            <a:endParaRPr lang="en-US" i="1" dirty="0">
              <a:solidFill>
                <a:schemeClr val="tx1">
                  <a:lumMod val="85000"/>
                  <a:lumOff val="15000"/>
                </a:schemeClr>
              </a:solidFill>
            </a:endParaRPr>
          </a:p>
        </p:txBody>
      </p:sp>
      <p:sp>
        <p:nvSpPr>
          <p:cNvPr id="2" name="Title 1">
            <a:extLst>
              <a:ext uri="{FF2B5EF4-FFF2-40B4-BE49-F238E27FC236}">
                <a16:creationId xmlns:a16="http://schemas.microsoft.com/office/drawing/2014/main" id="{529926D1-80ED-4A7C-8325-B5D1D4CBB011}"/>
              </a:ext>
            </a:extLst>
          </p:cNvPr>
          <p:cNvSpPr>
            <a:spLocks noGrp="1"/>
          </p:cNvSpPr>
          <p:nvPr>
            <p:ph type="title"/>
          </p:nvPr>
        </p:nvSpPr>
        <p:spPr>
          <a:xfrm>
            <a:off x="2195088" y="5557884"/>
            <a:ext cx="9334499" cy="945096"/>
          </a:xfrm>
        </p:spPr>
        <p:txBody>
          <a:bodyPr vert="horz" lIns="91440" tIns="45720" rIns="91440" bIns="45720" rtlCol="0" anchor="b">
            <a:normAutofit/>
          </a:bodyPr>
          <a:lstStyle/>
          <a:p>
            <a:pPr lvl="1" algn="r" rtl="0">
              <a:lnSpc>
                <a:spcPct val="85000"/>
              </a:lnSpc>
              <a:spcBef>
                <a:spcPct val="0"/>
              </a:spcBef>
            </a:pPr>
            <a:r>
              <a:rPr lang="en-US" sz="3200" kern="1200" spc="-120" dirty="0">
                <a:solidFill>
                  <a:schemeClr val="accent1"/>
                </a:solidFill>
                <a:latin typeface="+mj-lt"/>
                <a:ea typeface="+mj-ea"/>
                <a:cs typeface="+mj-cs"/>
              </a:rPr>
              <a:t>The Gerasene Demoniac  </a:t>
            </a:r>
            <a:r>
              <a:rPr lang="en-US" sz="2400" kern="1200" spc="-120" dirty="0">
                <a:solidFill>
                  <a:schemeClr val="accent1"/>
                </a:solidFill>
                <a:latin typeface="+mj-lt"/>
                <a:ea typeface="+mj-ea"/>
                <a:cs typeface="+mj-cs"/>
              </a:rPr>
              <a:t>[5:1-20]</a:t>
            </a:r>
            <a:br>
              <a:rPr lang="en-US" sz="2400" kern="1200" spc="-120" dirty="0">
                <a:solidFill>
                  <a:schemeClr val="accent1"/>
                </a:solidFill>
                <a:latin typeface="+mj-lt"/>
                <a:ea typeface="+mj-ea"/>
                <a:cs typeface="+mj-cs"/>
              </a:rPr>
            </a:br>
            <a:r>
              <a:rPr lang="en-US" sz="2400" kern="1200" spc="-120" dirty="0">
                <a:solidFill>
                  <a:schemeClr val="accent1"/>
                </a:solidFill>
                <a:latin typeface="+mj-lt"/>
                <a:ea typeface="+mj-ea"/>
                <a:cs typeface="+mj-cs"/>
              </a:rPr>
              <a:t>Power over Demons</a:t>
            </a:r>
          </a:p>
        </p:txBody>
      </p:sp>
      <p:sp>
        <p:nvSpPr>
          <p:cNvPr id="3" name="TextBox 2">
            <a:extLst>
              <a:ext uri="{FF2B5EF4-FFF2-40B4-BE49-F238E27FC236}">
                <a16:creationId xmlns:a16="http://schemas.microsoft.com/office/drawing/2014/main" id="{C39EB412-DECC-46D3-AD77-88571F9E3668}"/>
              </a:ext>
            </a:extLst>
          </p:cNvPr>
          <p:cNvSpPr txBox="1"/>
          <p:nvPr/>
        </p:nvSpPr>
        <p:spPr>
          <a:xfrm>
            <a:off x="9296400" y="952500"/>
            <a:ext cx="2438400" cy="1477328"/>
          </a:xfrm>
          <a:prstGeom prst="rect">
            <a:avLst/>
          </a:prstGeom>
          <a:noFill/>
        </p:spPr>
        <p:txBody>
          <a:bodyPr wrap="square" rtlCol="0">
            <a:spAutoFit/>
          </a:bodyPr>
          <a:lstStyle/>
          <a:p>
            <a:r>
              <a:rPr lang="en-US" sz="1800" b="1" i="1" dirty="0">
                <a:solidFill>
                  <a:schemeClr val="tx1">
                    <a:lumMod val="85000"/>
                    <a:lumOff val="15000"/>
                  </a:schemeClr>
                </a:solidFill>
                <a:effectLst/>
              </a:rPr>
              <a:t>“What business do You have with me, Jesus, Son of the Most High God? I implore You by God, do not torment me!” </a:t>
            </a:r>
            <a:endParaRPr lang="en-US" b="1" i="1" dirty="0"/>
          </a:p>
        </p:txBody>
      </p:sp>
      <p:sp>
        <p:nvSpPr>
          <p:cNvPr id="5" name="TextBox 4">
            <a:extLst>
              <a:ext uri="{FF2B5EF4-FFF2-40B4-BE49-F238E27FC236}">
                <a16:creationId xmlns:a16="http://schemas.microsoft.com/office/drawing/2014/main" id="{C24A0C63-88AF-4C23-B245-5C7583FE0609}"/>
              </a:ext>
            </a:extLst>
          </p:cNvPr>
          <p:cNvSpPr txBox="1"/>
          <p:nvPr/>
        </p:nvSpPr>
        <p:spPr>
          <a:xfrm>
            <a:off x="1119116" y="5346558"/>
            <a:ext cx="3002508" cy="954107"/>
          </a:xfrm>
          <a:prstGeom prst="rect">
            <a:avLst/>
          </a:prstGeom>
          <a:solidFill>
            <a:srgbClr val="5CB9CC"/>
          </a:solidFill>
        </p:spPr>
        <p:txBody>
          <a:bodyPr wrap="square" rtlCol="0">
            <a:spAutoFit/>
          </a:bodyPr>
          <a:lstStyle/>
          <a:p>
            <a:r>
              <a:rPr lang="en-US" sz="1400" b="1" i="1"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“Go home to your people and report to them what great things the Lord has done for you, and how He had mercy on you.”</a:t>
            </a:r>
            <a:endParaRPr lang="en-US" sz="1400" b="1" i="1" dirty="0">
              <a:solidFill>
                <a:schemeClr val="bg1"/>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1026370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854C4829-CF39-4CF4-973E-6F5A32F80A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82600" cy="6858000"/>
          </a:xfrm>
          <a:prstGeom prst="rect">
            <a:avLst/>
          </a:prstGeom>
          <a:solidFill>
            <a:schemeClr val="accent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75D588D5-A5B5-4772-87D2-3FA7795B624F}"/>
              </a:ext>
            </a:extLst>
          </p:cNvPr>
          <p:cNvSpPr txBox="1"/>
          <p:nvPr/>
        </p:nvSpPr>
        <p:spPr>
          <a:xfrm>
            <a:off x="965199" y="685689"/>
            <a:ext cx="10464800" cy="4978132"/>
          </a:xfrm>
          <a:prstGeom prst="rect">
            <a:avLst/>
          </a:prstGeom>
        </p:spPr>
        <p:txBody>
          <a:bodyPr vert="horz" lIns="91440" tIns="45720" rIns="91440" bIns="45720" rtlCol="0">
            <a:normAutofit/>
          </a:bodyPr>
          <a:lstStyle/>
          <a:p>
            <a:pPr defTabSz="914400">
              <a:lnSpc>
                <a:spcPct val="85000"/>
              </a:lnSpc>
              <a:spcAft>
                <a:spcPts val="600"/>
              </a:spcAft>
              <a:buFont typeface="Arial" pitchFamily="34" charset="0"/>
              <a:buChar char=" "/>
            </a:pPr>
            <a:r>
              <a:rPr lang="en-US" sz="2000" b="1" baseline="30000" dirty="0">
                <a:solidFill>
                  <a:schemeClr val="tx1">
                    <a:lumMod val="85000"/>
                    <a:lumOff val="15000"/>
                  </a:schemeClr>
                </a:solidFill>
                <a:effectLst/>
              </a:rPr>
              <a:t> </a:t>
            </a:r>
            <a:r>
              <a:rPr lang="en-US" sz="2000" b="0" dirty="0">
                <a:solidFill>
                  <a:schemeClr val="tx1">
                    <a:lumMod val="85000"/>
                    <a:lumOff val="15000"/>
                  </a:schemeClr>
                </a:solidFill>
                <a:effectLst/>
              </a:rPr>
              <a:t>When Jesus had crossed over again in the boat to the other side, a large crowd gathered around Him; and He stayed by the seashore. And one of the synagogue officials, named Jairus, came, and upon seeing Him, fell at His feet</a:t>
            </a:r>
            <a:r>
              <a:rPr lang="en-US" sz="2000" b="1" baseline="30000" dirty="0">
                <a:solidFill>
                  <a:schemeClr val="tx1">
                    <a:lumMod val="85000"/>
                    <a:lumOff val="15000"/>
                  </a:schemeClr>
                </a:solidFill>
                <a:effectLst/>
              </a:rPr>
              <a:t> </a:t>
            </a:r>
            <a:r>
              <a:rPr lang="en-US" sz="2000" b="0" dirty="0">
                <a:solidFill>
                  <a:schemeClr val="tx1">
                    <a:lumMod val="85000"/>
                    <a:lumOff val="15000"/>
                  </a:schemeClr>
                </a:solidFill>
                <a:effectLst/>
              </a:rPr>
              <a:t>and pleaded with Him earnestly, saying, “My little daughter is at the point of death; please come and lay Your hands on her, so that she will get well and live.” And He went off with him; and a large crowd was following Him and pressing in on Him. </a:t>
            </a:r>
          </a:p>
          <a:p>
            <a:pPr defTabSz="914400">
              <a:lnSpc>
                <a:spcPct val="85000"/>
              </a:lnSpc>
              <a:spcAft>
                <a:spcPts val="600"/>
              </a:spcAft>
              <a:buFont typeface="Arial" pitchFamily="34" charset="0"/>
              <a:buChar char=" "/>
            </a:pPr>
            <a:r>
              <a:rPr lang="en-US" sz="2000" b="0" dirty="0">
                <a:solidFill>
                  <a:schemeClr val="tx1">
                    <a:lumMod val="85000"/>
                    <a:lumOff val="15000"/>
                  </a:schemeClr>
                </a:solidFill>
                <a:effectLst/>
              </a:rPr>
              <a:t>…</a:t>
            </a:r>
          </a:p>
          <a:p>
            <a:pPr defTabSz="914400">
              <a:lnSpc>
                <a:spcPct val="85000"/>
              </a:lnSpc>
              <a:spcAft>
                <a:spcPts val="600"/>
              </a:spcAft>
              <a:buFont typeface="Arial" pitchFamily="34" charset="0"/>
              <a:buChar char=" "/>
            </a:pPr>
            <a:r>
              <a:rPr lang="en-US" sz="2000" b="0" dirty="0">
                <a:solidFill>
                  <a:schemeClr val="tx1">
                    <a:lumMod val="85000"/>
                    <a:lumOff val="15000"/>
                  </a:schemeClr>
                </a:solidFill>
                <a:effectLst/>
              </a:rPr>
              <a:t>While He was still speaking, people came from the house of the synagogue official, saying, “Your daughter has died; why bother the Teacher further?” But Jesus, overhearing what was being spoken, said to the synagogue official, “Do not be afraid, only believe.” And He allowed no one to accompany Him except Peter, James, and John the brother of James. They came to the house of the synagogue official, and He saw a commotion, and people loudly weeping and wailing. </a:t>
            </a:r>
            <a:r>
              <a:rPr lang="en-US" sz="2000" b="1" baseline="30000" dirty="0">
                <a:solidFill>
                  <a:schemeClr val="tx1">
                    <a:lumMod val="85000"/>
                    <a:lumOff val="15000"/>
                  </a:schemeClr>
                </a:solidFill>
              </a:rPr>
              <a:t> </a:t>
            </a:r>
            <a:r>
              <a:rPr lang="en-US" sz="2000" b="0" dirty="0">
                <a:solidFill>
                  <a:schemeClr val="tx1">
                    <a:lumMod val="85000"/>
                    <a:lumOff val="15000"/>
                  </a:schemeClr>
                </a:solidFill>
                <a:effectLst/>
              </a:rPr>
              <a:t>And after entering, He said to them, “Why are you making a commotion and weeping? The child has not died, but is asleep.” And they began laughing at Him. But putting them all outside, He took along the child’s father and mother and His own companions, and entered the room where the child was in bed. And taking the child by the hand, He said to her, “Talitha, </a:t>
            </a:r>
            <a:r>
              <a:rPr lang="en-US" sz="2000" b="0" dirty="0" err="1">
                <a:solidFill>
                  <a:schemeClr val="tx1">
                    <a:lumMod val="85000"/>
                    <a:lumOff val="15000"/>
                  </a:schemeClr>
                </a:solidFill>
                <a:effectLst/>
              </a:rPr>
              <a:t>kum</a:t>
            </a:r>
            <a:r>
              <a:rPr lang="en-US" sz="2000" b="0" dirty="0">
                <a:solidFill>
                  <a:schemeClr val="tx1">
                    <a:lumMod val="85000"/>
                    <a:lumOff val="15000"/>
                  </a:schemeClr>
                </a:solidFill>
                <a:effectLst/>
              </a:rPr>
              <a:t>!” (which translated means, “Little girl, I say to you, get up!”). </a:t>
            </a:r>
            <a:r>
              <a:rPr lang="en-US" sz="2000" b="1" baseline="30000" dirty="0">
                <a:solidFill>
                  <a:schemeClr val="tx1">
                    <a:lumMod val="85000"/>
                    <a:lumOff val="15000"/>
                  </a:schemeClr>
                </a:solidFill>
                <a:effectLst/>
              </a:rPr>
              <a:t> </a:t>
            </a:r>
            <a:r>
              <a:rPr lang="en-US" sz="2000" b="0" dirty="0">
                <a:solidFill>
                  <a:schemeClr val="tx1">
                    <a:lumMod val="85000"/>
                    <a:lumOff val="15000"/>
                  </a:schemeClr>
                </a:solidFill>
                <a:effectLst/>
              </a:rPr>
              <a:t>And immediately the girl got up and began to walk, for she was twelve years old. And immediately they were completely astonished. And He gave them strict orders that no one was to know about this, and He told them to have something given her to eat.</a:t>
            </a:r>
            <a:endParaRPr lang="en-US" sz="2000" dirty="0">
              <a:solidFill>
                <a:schemeClr val="tx1">
                  <a:lumMod val="85000"/>
                  <a:lumOff val="15000"/>
                </a:schemeClr>
              </a:solidFill>
            </a:endParaRPr>
          </a:p>
        </p:txBody>
      </p:sp>
      <p:sp>
        <p:nvSpPr>
          <p:cNvPr id="2" name="Title 1">
            <a:extLst>
              <a:ext uri="{FF2B5EF4-FFF2-40B4-BE49-F238E27FC236}">
                <a16:creationId xmlns:a16="http://schemas.microsoft.com/office/drawing/2014/main" id="{529926D1-80ED-4A7C-8325-B5D1D4CBB011}"/>
              </a:ext>
            </a:extLst>
          </p:cNvPr>
          <p:cNvSpPr>
            <a:spLocks noGrp="1"/>
          </p:cNvSpPr>
          <p:nvPr>
            <p:ph type="title"/>
          </p:nvPr>
        </p:nvSpPr>
        <p:spPr>
          <a:xfrm>
            <a:off x="3296265" y="5663821"/>
            <a:ext cx="8133734" cy="748625"/>
          </a:xfrm>
        </p:spPr>
        <p:txBody>
          <a:bodyPr vert="horz" lIns="91440" tIns="45720" rIns="91440" bIns="45720" rtlCol="0" anchor="b">
            <a:normAutofit/>
          </a:bodyPr>
          <a:lstStyle/>
          <a:p>
            <a:pPr lvl="1" algn="r" rtl="0">
              <a:lnSpc>
                <a:spcPct val="85000"/>
              </a:lnSpc>
              <a:spcBef>
                <a:spcPct val="0"/>
              </a:spcBef>
            </a:pPr>
            <a:r>
              <a:rPr lang="en-US" sz="3600" kern="1200" spc="-120" dirty="0">
                <a:solidFill>
                  <a:schemeClr val="accent1"/>
                </a:solidFill>
                <a:latin typeface="+mj-lt"/>
                <a:ea typeface="+mj-ea"/>
                <a:cs typeface="+mj-cs"/>
              </a:rPr>
              <a:t>Healing of Jairus’ Daughter</a:t>
            </a:r>
            <a:r>
              <a:rPr lang="en-US" sz="4200" kern="1200" spc="-120" dirty="0">
                <a:solidFill>
                  <a:schemeClr val="accent1"/>
                </a:solidFill>
                <a:latin typeface="+mj-lt"/>
                <a:ea typeface="+mj-ea"/>
                <a:cs typeface="+mj-cs"/>
              </a:rPr>
              <a:t> </a:t>
            </a:r>
            <a:r>
              <a:rPr lang="en-US" sz="2800" kern="1200" spc="-120" dirty="0">
                <a:solidFill>
                  <a:schemeClr val="accent1"/>
                </a:solidFill>
                <a:latin typeface="+mj-lt"/>
                <a:ea typeface="+mj-ea"/>
                <a:cs typeface="+mj-cs"/>
              </a:rPr>
              <a:t>[5:21-42]</a:t>
            </a:r>
          </a:p>
        </p:txBody>
      </p:sp>
    </p:spTree>
    <p:extLst>
      <p:ext uri="{BB962C8B-B14F-4D97-AF65-F5344CB8AC3E}">
        <p14:creationId xmlns:p14="http://schemas.microsoft.com/office/powerpoint/2010/main" val="2752347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75D588D5-A5B5-4772-87D2-3FA7795B624F}"/>
              </a:ext>
            </a:extLst>
          </p:cNvPr>
          <p:cNvSpPr txBox="1"/>
          <p:nvPr/>
        </p:nvSpPr>
        <p:spPr>
          <a:xfrm>
            <a:off x="328992" y="104197"/>
            <a:ext cx="3465086" cy="6466419"/>
          </a:xfrm>
          <a:prstGeom prst="rect">
            <a:avLst/>
          </a:prstGeom>
        </p:spPr>
        <p:txBody>
          <a:bodyPr vert="horz" lIns="91440" tIns="45720" rIns="91440" bIns="45720" rtlCol="0" anchor="ctr">
            <a:noAutofit/>
          </a:bodyPr>
          <a:lstStyle/>
          <a:p>
            <a:pPr defTabSz="914400">
              <a:lnSpc>
                <a:spcPct val="85000"/>
              </a:lnSpc>
              <a:spcAft>
                <a:spcPts val="600"/>
              </a:spcAft>
              <a:buFont typeface="Arial" pitchFamily="34" charset="0"/>
              <a:buChar char=" "/>
            </a:pPr>
            <a:r>
              <a:rPr lang="en-US" sz="1400" b="0" dirty="0">
                <a:solidFill>
                  <a:schemeClr val="bg1"/>
                </a:solidFill>
                <a:effectLst/>
              </a:rPr>
              <a:t>And one of the synagogue officials, named Jairus, came, and upon seeing Him, </a:t>
            </a:r>
            <a:r>
              <a:rPr lang="en-US" sz="1400" b="1" dirty="0">
                <a:solidFill>
                  <a:schemeClr val="bg1"/>
                </a:solidFill>
                <a:effectLst/>
              </a:rPr>
              <a:t>fell at His feet</a:t>
            </a:r>
            <a:r>
              <a:rPr lang="en-US" sz="1400" b="1" baseline="30000" dirty="0">
                <a:solidFill>
                  <a:schemeClr val="bg1"/>
                </a:solidFill>
                <a:effectLst/>
              </a:rPr>
              <a:t> </a:t>
            </a:r>
            <a:r>
              <a:rPr lang="en-US" sz="1400" b="1" dirty="0">
                <a:solidFill>
                  <a:schemeClr val="bg1"/>
                </a:solidFill>
                <a:effectLst/>
              </a:rPr>
              <a:t>and pleaded with Him earnestly</a:t>
            </a:r>
            <a:r>
              <a:rPr lang="en-US" sz="1400" b="0" dirty="0">
                <a:solidFill>
                  <a:schemeClr val="bg1"/>
                </a:solidFill>
                <a:effectLst/>
              </a:rPr>
              <a:t>, saying, “My little daughter is at the point of death; please come and lay Your hands on her, so that she will get well and live.” …</a:t>
            </a:r>
          </a:p>
          <a:p>
            <a:pPr defTabSz="914400">
              <a:lnSpc>
                <a:spcPct val="85000"/>
              </a:lnSpc>
              <a:spcAft>
                <a:spcPts val="600"/>
              </a:spcAft>
              <a:buFont typeface="Arial" pitchFamily="34" charset="0"/>
              <a:buChar char=" "/>
            </a:pPr>
            <a:r>
              <a:rPr lang="en-US" sz="1400" b="0" dirty="0">
                <a:solidFill>
                  <a:schemeClr val="bg1"/>
                </a:solidFill>
                <a:effectLst/>
              </a:rPr>
              <a:t>While He was still speaking, people came from the house of the synagogue official, saying, </a:t>
            </a:r>
            <a:r>
              <a:rPr lang="en-US" sz="1400" b="1" dirty="0">
                <a:solidFill>
                  <a:schemeClr val="bg1"/>
                </a:solidFill>
                <a:effectLst/>
              </a:rPr>
              <a:t>“Your daughter has died; why bother the Teacher further?</a:t>
            </a:r>
            <a:r>
              <a:rPr lang="en-US" sz="1400" b="0" dirty="0">
                <a:solidFill>
                  <a:schemeClr val="bg1"/>
                </a:solidFill>
                <a:effectLst/>
              </a:rPr>
              <a:t>” But Jesus, overhearing what was being spoken, said to the synagogue official, </a:t>
            </a:r>
            <a:r>
              <a:rPr lang="en-US" sz="1400" b="1" dirty="0">
                <a:solidFill>
                  <a:schemeClr val="bg1"/>
                </a:solidFill>
                <a:effectLst/>
              </a:rPr>
              <a:t>“Do not be afraid, only believe.” </a:t>
            </a:r>
            <a:endParaRPr lang="en-US" sz="1400" b="0" dirty="0">
              <a:solidFill>
                <a:schemeClr val="bg1"/>
              </a:solidFill>
              <a:effectLst/>
            </a:endParaRPr>
          </a:p>
          <a:p>
            <a:pPr defTabSz="914400">
              <a:lnSpc>
                <a:spcPct val="85000"/>
              </a:lnSpc>
              <a:spcAft>
                <a:spcPts val="600"/>
              </a:spcAft>
              <a:buFont typeface="Arial" pitchFamily="34" charset="0"/>
              <a:buChar char=" "/>
            </a:pPr>
            <a:r>
              <a:rPr lang="en-US" sz="1400" b="0" dirty="0">
                <a:solidFill>
                  <a:schemeClr val="bg1"/>
                </a:solidFill>
                <a:effectLst/>
              </a:rPr>
              <a:t> They came to the house of the synagogue official, and He saw a commotion, and people loudly weeping and wailing</a:t>
            </a:r>
            <a:r>
              <a:rPr lang="en-US" sz="1400" b="1" dirty="0">
                <a:solidFill>
                  <a:schemeClr val="bg1"/>
                </a:solidFill>
                <a:effectLst/>
              </a:rPr>
              <a:t>. </a:t>
            </a:r>
            <a:r>
              <a:rPr lang="en-US" sz="1400" b="1" baseline="30000" dirty="0">
                <a:solidFill>
                  <a:schemeClr val="bg1"/>
                </a:solidFill>
              </a:rPr>
              <a:t> </a:t>
            </a:r>
            <a:r>
              <a:rPr lang="en-US" sz="1400" b="1" dirty="0">
                <a:solidFill>
                  <a:schemeClr val="bg1"/>
                </a:solidFill>
                <a:effectLst/>
              </a:rPr>
              <a:t>And after entering, He said to them, “Why are you making a commotion and weeping? The child has not died, but is asleep.” </a:t>
            </a:r>
            <a:r>
              <a:rPr lang="en-US" sz="1400" b="0" dirty="0">
                <a:solidFill>
                  <a:schemeClr val="bg1"/>
                </a:solidFill>
                <a:effectLst/>
              </a:rPr>
              <a:t>And they began laughing at Him. But putting them all outside, </a:t>
            </a:r>
            <a:r>
              <a:rPr lang="en-US" sz="1400" b="1" dirty="0">
                <a:solidFill>
                  <a:schemeClr val="bg1"/>
                </a:solidFill>
                <a:effectLst/>
              </a:rPr>
              <a:t>He took along the child’s father and mother and His own companions, and entered the room </a:t>
            </a:r>
            <a:r>
              <a:rPr lang="en-US" sz="1400" b="0" dirty="0">
                <a:solidFill>
                  <a:schemeClr val="bg1"/>
                </a:solidFill>
                <a:effectLst/>
              </a:rPr>
              <a:t>where the child was in bed. And taking the child by the hand, He said to her, </a:t>
            </a:r>
            <a:r>
              <a:rPr lang="en-US" sz="1400" b="1" dirty="0">
                <a:solidFill>
                  <a:schemeClr val="bg1"/>
                </a:solidFill>
                <a:effectLst/>
              </a:rPr>
              <a:t>“Talitha, </a:t>
            </a:r>
            <a:r>
              <a:rPr lang="en-US" sz="1400" b="1" dirty="0" err="1">
                <a:solidFill>
                  <a:schemeClr val="bg1"/>
                </a:solidFill>
                <a:effectLst/>
              </a:rPr>
              <a:t>kum</a:t>
            </a:r>
            <a:r>
              <a:rPr lang="en-US" sz="1400" b="1" dirty="0">
                <a:solidFill>
                  <a:schemeClr val="bg1"/>
                </a:solidFill>
                <a:effectLst/>
              </a:rPr>
              <a:t>!” </a:t>
            </a:r>
            <a:r>
              <a:rPr lang="en-US" sz="1400" b="0" dirty="0">
                <a:solidFill>
                  <a:schemeClr val="bg1"/>
                </a:solidFill>
                <a:effectLst/>
              </a:rPr>
              <a:t>(which translated means, “Little girl, I say to you, get up!”). </a:t>
            </a:r>
            <a:r>
              <a:rPr lang="en-US" sz="1400" b="1" baseline="30000" dirty="0">
                <a:solidFill>
                  <a:schemeClr val="bg1"/>
                </a:solidFill>
                <a:effectLst/>
              </a:rPr>
              <a:t> </a:t>
            </a:r>
            <a:r>
              <a:rPr lang="en-US" sz="1400" b="0" dirty="0">
                <a:solidFill>
                  <a:schemeClr val="bg1"/>
                </a:solidFill>
                <a:effectLst/>
              </a:rPr>
              <a:t>And immediately the girl got up and began to walk, for she was twelve years old. And </a:t>
            </a:r>
            <a:r>
              <a:rPr lang="en-US" sz="1400" b="1" dirty="0">
                <a:solidFill>
                  <a:schemeClr val="bg1"/>
                </a:solidFill>
                <a:effectLst/>
              </a:rPr>
              <a:t>immediately they were completely astonished</a:t>
            </a:r>
            <a:r>
              <a:rPr lang="en-US" sz="1400" b="0" dirty="0">
                <a:solidFill>
                  <a:schemeClr val="bg1"/>
                </a:solidFill>
                <a:effectLst/>
              </a:rPr>
              <a:t>. And He gave them strict orders that no one was to know about this, and He told them to have something given her to eat.</a:t>
            </a:r>
            <a:endParaRPr lang="en-US" sz="1400" dirty="0">
              <a:solidFill>
                <a:schemeClr val="bg1"/>
              </a:solidFill>
            </a:endParaRPr>
          </a:p>
        </p:txBody>
      </p:sp>
      <p:sp>
        <p:nvSpPr>
          <p:cNvPr id="6" name="Title 1">
            <a:extLst>
              <a:ext uri="{FF2B5EF4-FFF2-40B4-BE49-F238E27FC236}">
                <a16:creationId xmlns:a16="http://schemas.microsoft.com/office/drawing/2014/main" id="{E96F433B-8E4F-4486-A699-CBD2BA9FB284}"/>
              </a:ext>
            </a:extLst>
          </p:cNvPr>
          <p:cNvSpPr txBox="1">
            <a:spLocks/>
          </p:cNvSpPr>
          <p:nvPr/>
        </p:nvSpPr>
        <p:spPr>
          <a:xfrm>
            <a:off x="4776717" y="5484560"/>
            <a:ext cx="6936166" cy="87345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pPr marL="0" lvl="1" algn="r" defTabSz="914400" rtl="0">
              <a:lnSpc>
                <a:spcPct val="85000"/>
              </a:lnSpc>
              <a:spcBef>
                <a:spcPct val="0"/>
              </a:spcBef>
            </a:pPr>
            <a:r>
              <a:rPr lang="en-US" sz="3200" kern="1200" spc="-120" dirty="0">
                <a:solidFill>
                  <a:srgbClr val="50B4C8"/>
                </a:solidFill>
                <a:latin typeface="+mj-lt"/>
                <a:ea typeface="+mj-ea"/>
                <a:cs typeface="+mj-cs"/>
              </a:rPr>
              <a:t>Healing of Jairus’ Daughter </a:t>
            </a:r>
            <a:r>
              <a:rPr lang="en-US" sz="2400" kern="1200" spc="-120" dirty="0">
                <a:solidFill>
                  <a:srgbClr val="50B4C8"/>
                </a:solidFill>
                <a:latin typeface="+mj-lt"/>
                <a:ea typeface="+mj-ea"/>
                <a:cs typeface="+mj-cs"/>
              </a:rPr>
              <a:t>[5:21-42]</a:t>
            </a:r>
          </a:p>
          <a:p>
            <a:pPr marL="0" lvl="1" algn="r" defTabSz="914400" rtl="0">
              <a:lnSpc>
                <a:spcPct val="85000"/>
              </a:lnSpc>
              <a:spcBef>
                <a:spcPct val="0"/>
              </a:spcBef>
            </a:pPr>
            <a:r>
              <a:rPr lang="en-US" sz="2400" spc="-120" dirty="0">
                <a:solidFill>
                  <a:srgbClr val="50B4C8"/>
                </a:solidFill>
                <a:latin typeface="+mj-lt"/>
                <a:ea typeface="+mj-ea"/>
                <a:cs typeface="+mj-cs"/>
              </a:rPr>
              <a:t>Power over Death</a:t>
            </a:r>
            <a:endParaRPr lang="en-US" sz="2400" kern="1200" spc="-120" dirty="0">
              <a:solidFill>
                <a:srgbClr val="50B4C8"/>
              </a:solidFill>
              <a:latin typeface="+mj-lt"/>
              <a:ea typeface="+mj-ea"/>
              <a:cs typeface="+mj-cs"/>
            </a:endParaRPr>
          </a:p>
        </p:txBody>
      </p:sp>
      <p:sp>
        <p:nvSpPr>
          <p:cNvPr id="4" name="TextBox 3">
            <a:extLst>
              <a:ext uri="{FF2B5EF4-FFF2-40B4-BE49-F238E27FC236}">
                <a16:creationId xmlns:a16="http://schemas.microsoft.com/office/drawing/2014/main" id="{67234C2C-45B1-4FA5-8EA3-B4BD59A4CF89}"/>
              </a:ext>
            </a:extLst>
          </p:cNvPr>
          <p:cNvSpPr txBox="1"/>
          <p:nvPr/>
        </p:nvSpPr>
        <p:spPr>
          <a:xfrm>
            <a:off x="4503761" y="518615"/>
            <a:ext cx="7359247" cy="5078313"/>
          </a:xfrm>
          <a:prstGeom prst="rect">
            <a:avLst/>
          </a:prstGeom>
          <a:noFill/>
        </p:spPr>
        <p:txBody>
          <a:bodyPr wrap="square" rtlCol="0">
            <a:spAutoFit/>
          </a:bodyPr>
          <a:lstStyle/>
          <a:p>
            <a:r>
              <a:rPr lang="en-US" dirty="0"/>
              <a:t>A synagogue – a layman in charge of a synagogue’s finances and activities</a:t>
            </a:r>
          </a:p>
          <a:p>
            <a:endParaRPr lang="en-US" dirty="0"/>
          </a:p>
          <a:p>
            <a:r>
              <a:rPr lang="en-US" dirty="0"/>
              <a:t>Jesus’ previous encounter at the synagogue ended </a:t>
            </a:r>
            <a:r>
              <a:rPr lang="en-US" i="1" dirty="0"/>
              <a:t>negatively </a:t>
            </a:r>
            <a:r>
              <a:rPr lang="en-US" dirty="0"/>
              <a:t>[3:6], </a:t>
            </a:r>
          </a:p>
          <a:p>
            <a:pPr algn="r"/>
            <a:r>
              <a:rPr lang="en-US" dirty="0"/>
              <a:t>-but this man didn’t care</a:t>
            </a:r>
          </a:p>
          <a:p>
            <a:r>
              <a:rPr lang="en-US" dirty="0"/>
              <a:t>Judaism connected physical touch with healing – Jesus responds, but things go from bad to worse in the interlude…</a:t>
            </a:r>
          </a:p>
          <a:p>
            <a:endParaRPr lang="en-US" dirty="0"/>
          </a:p>
          <a:p>
            <a:r>
              <a:rPr lang="en-US" dirty="0"/>
              <a:t>Why trouble the teacher? He wants to be troubled and ignores their unbelief</a:t>
            </a:r>
          </a:p>
          <a:p>
            <a:pPr algn="ctr"/>
            <a:r>
              <a:rPr lang="en-US" dirty="0"/>
              <a:t>-belief is critical to Jesus’ healings and teachings-</a:t>
            </a:r>
          </a:p>
          <a:p>
            <a:endParaRPr lang="en-US" dirty="0"/>
          </a:p>
          <a:p>
            <a:r>
              <a:rPr lang="en-US" dirty="0"/>
              <a:t>He takes the ‘inner circle’ with him, signaling the importance of the event</a:t>
            </a:r>
          </a:p>
          <a:p>
            <a:r>
              <a:rPr lang="en-US" dirty="0"/>
              <a:t>The Aramaic indicates how the event was particularly memorable</a:t>
            </a:r>
          </a:p>
          <a:p>
            <a:endParaRPr lang="en-US" dirty="0"/>
          </a:p>
          <a:p>
            <a:pPr algn="ctr"/>
            <a:r>
              <a:rPr lang="en-US" dirty="0"/>
              <a:t>Jesus shows He has power over even death itself!</a:t>
            </a:r>
          </a:p>
          <a:p>
            <a:endParaRPr lang="en-US" dirty="0"/>
          </a:p>
          <a:p>
            <a:r>
              <a:rPr lang="en-US" dirty="0"/>
              <a:t>The witnesses were shocked – Jesus shows concern for all</a:t>
            </a:r>
          </a:p>
          <a:p>
            <a:endParaRPr lang="en-US" dirty="0"/>
          </a:p>
          <a:p>
            <a:pPr algn="ctr"/>
            <a:r>
              <a:rPr lang="en-US" dirty="0"/>
              <a:t>*The strongest sign yet of who He is and what is to come* </a:t>
            </a:r>
          </a:p>
        </p:txBody>
      </p:sp>
    </p:spTree>
    <p:extLst>
      <p:ext uri="{BB962C8B-B14F-4D97-AF65-F5344CB8AC3E}">
        <p14:creationId xmlns:p14="http://schemas.microsoft.com/office/powerpoint/2010/main" val="226233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9926D1-80ED-4A7C-8325-B5D1D4CBB011}"/>
              </a:ext>
            </a:extLst>
          </p:cNvPr>
          <p:cNvSpPr>
            <a:spLocks noGrp="1"/>
          </p:cNvSpPr>
          <p:nvPr>
            <p:ph type="title"/>
          </p:nvPr>
        </p:nvSpPr>
        <p:spPr>
          <a:xfrm>
            <a:off x="4776717" y="5484560"/>
            <a:ext cx="6936166" cy="873458"/>
          </a:xfrm>
        </p:spPr>
        <p:txBody>
          <a:bodyPr vert="horz" lIns="91440" tIns="45720" rIns="91440" bIns="45720" rtlCol="0" anchor="ctr">
            <a:normAutofit fontScale="90000"/>
          </a:bodyPr>
          <a:lstStyle/>
          <a:p>
            <a:pPr lvl="1" algn="r" rtl="0">
              <a:lnSpc>
                <a:spcPct val="85000"/>
              </a:lnSpc>
              <a:spcBef>
                <a:spcPct val="0"/>
              </a:spcBef>
            </a:pPr>
            <a:r>
              <a:rPr lang="en-US" sz="3600" kern="1200" spc="-120" dirty="0">
                <a:solidFill>
                  <a:srgbClr val="50B4C8"/>
                </a:solidFill>
                <a:latin typeface="+mj-lt"/>
                <a:ea typeface="+mj-ea"/>
                <a:cs typeface="+mj-cs"/>
              </a:rPr>
              <a:t>Jesus walks on water </a:t>
            </a:r>
            <a:r>
              <a:rPr lang="en-US" sz="2800" kern="1200" spc="-120" dirty="0">
                <a:solidFill>
                  <a:srgbClr val="50B4C8"/>
                </a:solidFill>
                <a:latin typeface="+mj-lt"/>
                <a:ea typeface="+mj-ea"/>
                <a:cs typeface="+mj-cs"/>
              </a:rPr>
              <a:t>[6:45-52]</a:t>
            </a:r>
            <a:br>
              <a:rPr lang="en-US" sz="2800" kern="1200" spc="-120" dirty="0">
                <a:solidFill>
                  <a:srgbClr val="50B4C8"/>
                </a:solidFill>
                <a:latin typeface="+mj-lt"/>
                <a:ea typeface="+mj-ea"/>
                <a:cs typeface="+mj-cs"/>
              </a:rPr>
            </a:br>
            <a:r>
              <a:rPr lang="en-US" sz="2800" kern="1200" spc="-120" dirty="0">
                <a:solidFill>
                  <a:srgbClr val="50B4C8"/>
                </a:solidFill>
                <a:latin typeface="+mj-lt"/>
                <a:ea typeface="+mj-ea"/>
                <a:cs typeface="+mj-cs"/>
              </a:rPr>
              <a:t>Power over Nature</a:t>
            </a:r>
          </a:p>
        </p:txBody>
      </p:sp>
      <p:sp>
        <p:nvSpPr>
          <p:cNvPr id="4" name="TextBox 3">
            <a:extLst>
              <a:ext uri="{FF2B5EF4-FFF2-40B4-BE49-F238E27FC236}">
                <a16:creationId xmlns:a16="http://schemas.microsoft.com/office/drawing/2014/main" id="{0DD14C94-DC6D-4E86-AABD-B3D38B3B5333}"/>
              </a:ext>
            </a:extLst>
          </p:cNvPr>
          <p:cNvSpPr txBox="1"/>
          <p:nvPr/>
        </p:nvSpPr>
        <p:spPr>
          <a:xfrm>
            <a:off x="344764" y="322561"/>
            <a:ext cx="3369552" cy="6337546"/>
          </a:xfrm>
          <a:prstGeom prst="rect">
            <a:avLst/>
          </a:prstGeom>
        </p:spPr>
        <p:txBody>
          <a:bodyPr vert="horz" lIns="91440" tIns="45720" rIns="91440" bIns="45720" rtlCol="0" anchor="ctr">
            <a:noAutofit/>
          </a:bodyPr>
          <a:lstStyle/>
          <a:p>
            <a:pPr algn="l"/>
            <a:r>
              <a:rPr lang="en-US" sz="1550" i="1" dirty="0">
                <a:solidFill>
                  <a:schemeClr val="bg1"/>
                </a:solidFill>
                <a:effectLst/>
                <a:latin typeface="Calibri Light" panose="020F0302020204030204" pitchFamily="34" charset="0"/>
              </a:rPr>
              <a:t>And immediately Jesus had His disciples get into the boat and go ahead of Him to the other side, to Bethsaida, while He Himself dismissed the crowd. And after saying goodbye to them, He left for the mountain to pray.</a:t>
            </a:r>
          </a:p>
          <a:p>
            <a:pPr algn="l"/>
            <a:r>
              <a:rPr lang="en-US" sz="1550" i="1" dirty="0">
                <a:solidFill>
                  <a:schemeClr val="bg1"/>
                </a:solidFill>
                <a:effectLst/>
                <a:latin typeface="Calibri Light" panose="020F0302020204030204" pitchFamily="34" charset="0"/>
              </a:rPr>
              <a:t>When it was evening, the boat was in the middle of the sea, and He was alone on the land.</a:t>
            </a:r>
            <a:r>
              <a:rPr lang="en-US" sz="1550" i="1" baseline="30000" dirty="0">
                <a:solidFill>
                  <a:schemeClr val="bg1"/>
                </a:solidFill>
                <a:effectLst/>
                <a:latin typeface="Calibri Light" panose="020F0302020204030204" pitchFamily="34" charset="0"/>
              </a:rPr>
              <a:t> </a:t>
            </a:r>
            <a:r>
              <a:rPr lang="en-US" sz="1550" i="1" dirty="0">
                <a:solidFill>
                  <a:schemeClr val="bg1"/>
                </a:solidFill>
                <a:effectLst/>
                <a:latin typeface="Calibri Light" panose="020F0302020204030204" pitchFamily="34" charset="0"/>
              </a:rPr>
              <a:t>Seeing them straining at the oars—for the wind was against them—at about the fourth watch of the night, He came to them, walking on the sea; and He intended to pass by them. But when they saw Him walking on the sea, they thought that it was a ghost, and they cried out; for they all saw Him and were terrified. But immediately He spoke with them and said to them, “Take courage; it is I, do not be afraid.” </a:t>
            </a:r>
            <a:r>
              <a:rPr lang="en-US" sz="1550" b="1" i="1" dirty="0">
                <a:solidFill>
                  <a:schemeClr val="bg1"/>
                </a:solidFill>
                <a:effectLst/>
                <a:latin typeface="Calibri Light" panose="020F0302020204030204" pitchFamily="34" charset="0"/>
              </a:rPr>
              <a:t>Then He got into the boat with them, and the wind stopped; and they were utterly astonished,</a:t>
            </a:r>
            <a:r>
              <a:rPr lang="en-US" sz="1550" b="1" i="1" baseline="30000" dirty="0">
                <a:solidFill>
                  <a:schemeClr val="bg1"/>
                </a:solidFill>
                <a:effectLst/>
                <a:latin typeface="Calibri Light" panose="020F0302020204030204" pitchFamily="34" charset="0"/>
              </a:rPr>
              <a:t> </a:t>
            </a:r>
            <a:r>
              <a:rPr lang="en-US" sz="1550" b="1" i="1" dirty="0">
                <a:solidFill>
                  <a:schemeClr val="bg1"/>
                </a:solidFill>
                <a:effectLst/>
                <a:latin typeface="Calibri Light" panose="020F0302020204030204" pitchFamily="34" charset="0"/>
              </a:rPr>
              <a:t>for they had not gained any insight from the incident of the loaves, but their hearts were hardened.</a:t>
            </a:r>
          </a:p>
        </p:txBody>
      </p:sp>
      <p:sp>
        <p:nvSpPr>
          <p:cNvPr id="5" name="TextBox 4">
            <a:extLst>
              <a:ext uri="{FF2B5EF4-FFF2-40B4-BE49-F238E27FC236}">
                <a16:creationId xmlns:a16="http://schemas.microsoft.com/office/drawing/2014/main" id="{483F14D5-1113-457B-A0B4-44F08F6BEB76}"/>
              </a:ext>
            </a:extLst>
          </p:cNvPr>
          <p:cNvSpPr txBox="1"/>
          <p:nvPr/>
        </p:nvSpPr>
        <p:spPr>
          <a:xfrm>
            <a:off x="4558352" y="600501"/>
            <a:ext cx="7288884" cy="4955203"/>
          </a:xfrm>
          <a:prstGeom prst="rect">
            <a:avLst/>
          </a:prstGeom>
          <a:noFill/>
        </p:spPr>
        <p:txBody>
          <a:bodyPr wrap="square" rtlCol="0">
            <a:spAutoFit/>
          </a:bodyPr>
          <a:lstStyle/>
          <a:p>
            <a:r>
              <a:rPr lang="en-US" dirty="0"/>
              <a:t>This scene immediately follows the miracles of the loaves &amp; fish</a:t>
            </a:r>
          </a:p>
          <a:p>
            <a:r>
              <a:rPr lang="en-US" dirty="0"/>
              <a:t> - Powerful miracle revealing Jesus’ role and identity</a:t>
            </a:r>
          </a:p>
          <a:p>
            <a:endParaRPr lang="en-US" dirty="0"/>
          </a:p>
          <a:p>
            <a:r>
              <a:rPr lang="en-US" dirty="0"/>
              <a:t>Jesus goes up a mountain to pray – returns walking on the water</a:t>
            </a:r>
          </a:p>
          <a:p>
            <a:r>
              <a:rPr lang="en-US" dirty="0"/>
              <a:t>Call back to the Old Testament:</a:t>
            </a:r>
          </a:p>
          <a:p>
            <a:pPr marL="285750" indent="-285750">
              <a:buFont typeface="Arial" panose="020B0604020202020204" pitchFamily="34" charset="0"/>
              <a:buChar char="•"/>
            </a:pPr>
            <a:r>
              <a:rPr lang="en-US" dirty="0"/>
              <a:t>Only God has sovereignty over nature - [Isa 43:15-16; Job 38:16; </a:t>
            </a:r>
            <a:r>
              <a:rPr lang="en-US" b="1" dirty="0"/>
              <a:t>Ps 77:20</a:t>
            </a:r>
            <a:r>
              <a:rPr lang="en-US" dirty="0"/>
              <a:t>]</a:t>
            </a:r>
          </a:p>
          <a:p>
            <a:pPr marL="182880" lvl="1"/>
            <a:r>
              <a:rPr lang="en-US" sz="1400" i="1" dirty="0"/>
              <a:t>- </a:t>
            </a:r>
            <a:r>
              <a:rPr lang="en-US" sz="1400" b="0" i="0" dirty="0">
                <a:solidFill>
                  <a:srgbClr val="000000"/>
                </a:solidFill>
                <a:effectLst/>
                <a:latin typeface="system-ui"/>
              </a:rPr>
              <a:t>Through the sea was your way; your path, through the mighty waters, though your footsteps were unseen.</a:t>
            </a:r>
          </a:p>
          <a:p>
            <a:pPr marL="11430" indent="-285750">
              <a:buFont typeface="Arial" panose="020B0604020202020204" pitchFamily="34" charset="0"/>
              <a:buChar char="•"/>
            </a:pPr>
            <a:r>
              <a:rPr lang="en-US" dirty="0"/>
              <a:t>‘meant to pass by’ – as God manifested Himself to Moses and Elijah [Job 9:8,11]</a:t>
            </a:r>
          </a:p>
          <a:p>
            <a:pPr algn="ctr"/>
            <a:r>
              <a:rPr lang="en-US" b="1" dirty="0"/>
              <a:t>*His presence always makes a difference*</a:t>
            </a:r>
          </a:p>
          <a:p>
            <a:pPr algn="ctr"/>
            <a:endParaRPr lang="en-US" b="1" dirty="0"/>
          </a:p>
          <a:p>
            <a:r>
              <a:rPr lang="en-US" dirty="0"/>
              <a:t>How did they react? Fear – astonishment, even  after all they had seen</a:t>
            </a:r>
          </a:p>
          <a:p>
            <a:endParaRPr lang="en-US" dirty="0"/>
          </a:p>
          <a:p>
            <a:r>
              <a:rPr lang="en-US" dirty="0"/>
              <a:t>His response? “It is </a:t>
            </a:r>
            <a:r>
              <a:rPr lang="en-US" b="1" i="1" dirty="0"/>
              <a:t>I</a:t>
            </a:r>
            <a:r>
              <a:rPr lang="en-US" dirty="0"/>
              <a:t>, do not be afraid”</a:t>
            </a:r>
          </a:p>
          <a:p>
            <a:endParaRPr lang="en-US" dirty="0"/>
          </a:p>
          <a:p>
            <a:r>
              <a:rPr lang="en-US" dirty="0"/>
              <a:t>The disciples’ reaction once again reflects the Pharisees – unbelief</a:t>
            </a:r>
          </a:p>
          <a:p>
            <a:endParaRPr lang="en-US" dirty="0"/>
          </a:p>
        </p:txBody>
      </p:sp>
    </p:spTree>
    <p:extLst>
      <p:ext uri="{BB962C8B-B14F-4D97-AF65-F5344CB8AC3E}">
        <p14:creationId xmlns:p14="http://schemas.microsoft.com/office/powerpoint/2010/main" val="32911766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9926D1-80ED-4A7C-8325-B5D1D4CBB011}"/>
              </a:ext>
            </a:extLst>
          </p:cNvPr>
          <p:cNvSpPr>
            <a:spLocks noGrp="1"/>
          </p:cNvSpPr>
          <p:nvPr>
            <p:ph type="title"/>
          </p:nvPr>
        </p:nvSpPr>
        <p:spPr>
          <a:xfrm>
            <a:off x="4776717" y="5484560"/>
            <a:ext cx="6936166" cy="873458"/>
          </a:xfrm>
        </p:spPr>
        <p:txBody>
          <a:bodyPr vert="horz" lIns="91440" tIns="45720" rIns="91440" bIns="45720" rtlCol="0" anchor="ctr">
            <a:normAutofit fontScale="90000"/>
          </a:bodyPr>
          <a:lstStyle/>
          <a:p>
            <a:pPr lvl="1" algn="r" rtl="0">
              <a:lnSpc>
                <a:spcPct val="85000"/>
              </a:lnSpc>
              <a:spcBef>
                <a:spcPct val="0"/>
              </a:spcBef>
            </a:pPr>
            <a:r>
              <a:rPr lang="en-US" sz="3600" kern="1200" spc="-120" dirty="0">
                <a:solidFill>
                  <a:srgbClr val="50B4C8"/>
                </a:solidFill>
                <a:latin typeface="+mj-lt"/>
                <a:ea typeface="+mj-ea"/>
                <a:cs typeface="+mj-cs"/>
              </a:rPr>
              <a:t>Healing at Bethsaida </a:t>
            </a:r>
            <a:r>
              <a:rPr lang="en-US" sz="2800" kern="1200" spc="-120" dirty="0">
                <a:solidFill>
                  <a:srgbClr val="50B4C8"/>
                </a:solidFill>
                <a:latin typeface="+mj-lt"/>
                <a:ea typeface="+mj-ea"/>
                <a:cs typeface="+mj-cs"/>
              </a:rPr>
              <a:t>[8:22-25]</a:t>
            </a:r>
            <a:br>
              <a:rPr lang="en-US" sz="2800" kern="1200" spc="-120" dirty="0">
                <a:solidFill>
                  <a:srgbClr val="50B4C8"/>
                </a:solidFill>
                <a:latin typeface="+mj-lt"/>
                <a:ea typeface="+mj-ea"/>
                <a:cs typeface="+mj-cs"/>
              </a:rPr>
            </a:br>
            <a:r>
              <a:rPr lang="en-US" sz="2800" kern="1200" spc="-120" dirty="0">
                <a:solidFill>
                  <a:srgbClr val="50B4C8"/>
                </a:solidFill>
                <a:latin typeface="+mj-lt"/>
                <a:ea typeface="+mj-ea"/>
                <a:cs typeface="+mj-cs"/>
              </a:rPr>
              <a:t>Power over Sickness</a:t>
            </a:r>
          </a:p>
        </p:txBody>
      </p:sp>
      <p:sp>
        <p:nvSpPr>
          <p:cNvPr id="4" name="TextBox 3">
            <a:extLst>
              <a:ext uri="{FF2B5EF4-FFF2-40B4-BE49-F238E27FC236}">
                <a16:creationId xmlns:a16="http://schemas.microsoft.com/office/drawing/2014/main" id="{0DD14C94-DC6D-4E86-AABD-B3D38B3B5333}"/>
              </a:ext>
            </a:extLst>
          </p:cNvPr>
          <p:cNvSpPr txBox="1"/>
          <p:nvPr/>
        </p:nvSpPr>
        <p:spPr>
          <a:xfrm>
            <a:off x="344764" y="322561"/>
            <a:ext cx="3369552" cy="5858036"/>
          </a:xfrm>
          <a:prstGeom prst="rect">
            <a:avLst/>
          </a:prstGeom>
        </p:spPr>
        <p:txBody>
          <a:bodyPr vert="horz" lIns="91440" tIns="45720" rIns="91440" bIns="45720" rtlCol="0" anchor="ctr">
            <a:normAutofit/>
          </a:bodyPr>
          <a:lstStyle/>
          <a:p>
            <a:pPr defTabSz="914400">
              <a:lnSpc>
                <a:spcPct val="85000"/>
              </a:lnSpc>
              <a:spcAft>
                <a:spcPts val="600"/>
              </a:spcAft>
              <a:buFont typeface="Arial" pitchFamily="34" charset="0"/>
              <a:buChar char=" "/>
            </a:pPr>
            <a:endParaRPr lang="en-US" sz="2000" b="0" dirty="0">
              <a:solidFill>
                <a:schemeClr val="bg1"/>
              </a:solidFill>
              <a:effectLst/>
            </a:endParaRPr>
          </a:p>
          <a:p>
            <a:pPr defTabSz="914400">
              <a:lnSpc>
                <a:spcPct val="85000"/>
              </a:lnSpc>
              <a:spcAft>
                <a:spcPts val="600"/>
              </a:spcAft>
              <a:buFont typeface="Arial" pitchFamily="34" charset="0"/>
              <a:buChar char=" "/>
            </a:pPr>
            <a:r>
              <a:rPr lang="en-US" sz="2000" b="0" dirty="0">
                <a:solidFill>
                  <a:schemeClr val="bg1"/>
                </a:solidFill>
                <a:effectLst/>
              </a:rPr>
              <a:t>And they </a:t>
            </a:r>
            <a:r>
              <a:rPr lang="en-US" sz="2000" dirty="0">
                <a:solidFill>
                  <a:schemeClr val="bg1"/>
                </a:solidFill>
              </a:rPr>
              <a:t>c</a:t>
            </a:r>
            <a:r>
              <a:rPr lang="en-US" sz="2000" b="0" dirty="0">
                <a:solidFill>
                  <a:schemeClr val="bg1"/>
                </a:solidFill>
                <a:effectLst/>
              </a:rPr>
              <a:t>ame to Bethsaida. And some people </a:t>
            </a:r>
            <a:r>
              <a:rPr lang="en-US" sz="2000" dirty="0">
                <a:solidFill>
                  <a:schemeClr val="bg1"/>
                </a:solidFill>
              </a:rPr>
              <a:t>b</a:t>
            </a:r>
            <a:r>
              <a:rPr lang="en-US" sz="2000" b="0" dirty="0">
                <a:solidFill>
                  <a:schemeClr val="bg1"/>
                </a:solidFill>
                <a:effectLst/>
              </a:rPr>
              <a:t>rought a man who was blind to Jesus and begged Him to touch him. </a:t>
            </a:r>
            <a:r>
              <a:rPr lang="en-US" sz="2000" b="1" baseline="30000" dirty="0">
                <a:solidFill>
                  <a:schemeClr val="bg1"/>
                </a:solidFill>
                <a:effectLst/>
              </a:rPr>
              <a:t> </a:t>
            </a:r>
            <a:r>
              <a:rPr lang="en-US" sz="2000" b="0" dirty="0">
                <a:solidFill>
                  <a:schemeClr val="bg1"/>
                </a:solidFill>
                <a:effectLst/>
              </a:rPr>
              <a:t>Taking the man who was blind by the hand, He brought him out of the village; and after spitting in his eyes and laying His hands on him, He asked him, “Do you see anything?” </a:t>
            </a:r>
            <a:r>
              <a:rPr lang="en-US" sz="2000" b="1" baseline="30000" dirty="0">
                <a:solidFill>
                  <a:schemeClr val="bg1"/>
                </a:solidFill>
                <a:effectLst/>
              </a:rPr>
              <a:t> </a:t>
            </a:r>
            <a:r>
              <a:rPr lang="en-US" sz="2000" b="0" dirty="0">
                <a:solidFill>
                  <a:schemeClr val="bg1"/>
                </a:solidFill>
                <a:effectLst/>
              </a:rPr>
              <a:t>And he looked up and said, “I see people, for I see them like trees, walking around.” </a:t>
            </a:r>
            <a:r>
              <a:rPr lang="en-US" sz="2000" b="1" baseline="30000" dirty="0">
                <a:solidFill>
                  <a:schemeClr val="bg1"/>
                </a:solidFill>
                <a:effectLst/>
              </a:rPr>
              <a:t> </a:t>
            </a:r>
            <a:r>
              <a:rPr lang="en-US" sz="2000" b="0" dirty="0">
                <a:solidFill>
                  <a:schemeClr val="bg1"/>
                </a:solidFill>
                <a:effectLst/>
              </a:rPr>
              <a:t>Then again He laid His hands on his eyes; and he looked intently and was restored, and began to see everything clearly. </a:t>
            </a:r>
            <a:r>
              <a:rPr lang="en-US" sz="2000" b="1" baseline="30000" dirty="0">
                <a:solidFill>
                  <a:schemeClr val="bg1"/>
                </a:solidFill>
                <a:effectLst/>
              </a:rPr>
              <a:t> </a:t>
            </a:r>
            <a:r>
              <a:rPr lang="en-US" sz="2000" b="0" dirty="0">
                <a:solidFill>
                  <a:schemeClr val="bg1"/>
                </a:solidFill>
                <a:effectLst/>
              </a:rPr>
              <a:t>And He sent him to his home, saying, “Do not even enter the village.”</a:t>
            </a:r>
            <a:endParaRPr lang="en-US" sz="2000" dirty="0">
              <a:solidFill>
                <a:schemeClr val="bg1"/>
              </a:solidFill>
            </a:endParaRPr>
          </a:p>
        </p:txBody>
      </p:sp>
      <p:sp>
        <p:nvSpPr>
          <p:cNvPr id="5" name="TextBox 4">
            <a:extLst>
              <a:ext uri="{FF2B5EF4-FFF2-40B4-BE49-F238E27FC236}">
                <a16:creationId xmlns:a16="http://schemas.microsoft.com/office/drawing/2014/main" id="{483F14D5-1113-457B-A0B4-44F08F6BEB76}"/>
              </a:ext>
            </a:extLst>
          </p:cNvPr>
          <p:cNvSpPr txBox="1"/>
          <p:nvPr/>
        </p:nvSpPr>
        <p:spPr>
          <a:xfrm>
            <a:off x="4558352" y="600501"/>
            <a:ext cx="6936166" cy="4801314"/>
          </a:xfrm>
          <a:prstGeom prst="rect">
            <a:avLst/>
          </a:prstGeom>
          <a:noFill/>
        </p:spPr>
        <p:txBody>
          <a:bodyPr wrap="square" rtlCol="0">
            <a:spAutoFit/>
          </a:bodyPr>
          <a:lstStyle/>
          <a:p>
            <a:r>
              <a:rPr lang="en-US" dirty="0"/>
              <a:t>Unique in the Gospels – the only story of healing ‘in stages’</a:t>
            </a:r>
          </a:p>
          <a:p>
            <a:endParaRPr lang="en-US" dirty="0"/>
          </a:p>
          <a:p>
            <a:r>
              <a:rPr lang="en-US" dirty="0"/>
              <a:t>Jesus pulls him aside and lays hands on him – power of touch, God isn’t afraid of human messiness, He uses it</a:t>
            </a:r>
          </a:p>
          <a:p>
            <a:endParaRPr lang="en-US" dirty="0"/>
          </a:p>
          <a:p>
            <a:r>
              <a:rPr lang="en-US" dirty="0"/>
              <a:t>Stage one – He sees, but not clearly. Similarly, the disciples understand, but only partially</a:t>
            </a:r>
          </a:p>
          <a:p>
            <a:endParaRPr lang="en-US" dirty="0"/>
          </a:p>
          <a:p>
            <a:pPr algn="ctr"/>
            <a:r>
              <a:rPr lang="en-US" dirty="0"/>
              <a:t>Their hearts are opening slowly to the identity of Jesus</a:t>
            </a:r>
          </a:p>
          <a:p>
            <a:endParaRPr lang="en-US" dirty="0"/>
          </a:p>
          <a:p>
            <a:r>
              <a:rPr lang="en-US" dirty="0"/>
              <a:t>Jesus longs for us to see clearly – He heals spiritual blindness</a:t>
            </a:r>
          </a:p>
          <a:p>
            <a:endParaRPr lang="en-US" dirty="0"/>
          </a:p>
          <a:p>
            <a:r>
              <a:rPr lang="en-US" dirty="0"/>
              <a:t>Stage two – Jesus lays his hands on him until his restoration was complete, soon the disciples will understand fully</a:t>
            </a:r>
          </a:p>
          <a:p>
            <a:endParaRPr lang="en-US" dirty="0"/>
          </a:p>
          <a:p>
            <a:r>
              <a:rPr lang="en-US" dirty="0"/>
              <a:t>This miracle sets the stage for Peter’s confession of Jesus as the Messiah – first goal of Jesus reached!</a:t>
            </a:r>
          </a:p>
        </p:txBody>
      </p:sp>
    </p:spTree>
    <p:extLst>
      <p:ext uri="{BB962C8B-B14F-4D97-AF65-F5344CB8AC3E}">
        <p14:creationId xmlns:p14="http://schemas.microsoft.com/office/powerpoint/2010/main" val="33860863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B0C71-E9BE-44C4-A22C-C3B788DF32B8}"/>
              </a:ext>
            </a:extLst>
          </p:cNvPr>
          <p:cNvSpPr>
            <a:spLocks noGrp="1"/>
          </p:cNvSpPr>
          <p:nvPr>
            <p:ph type="ctrTitle"/>
          </p:nvPr>
        </p:nvSpPr>
        <p:spPr>
          <a:xfrm>
            <a:off x="603504" y="1008993"/>
            <a:ext cx="10782300" cy="5541578"/>
          </a:xfrm>
        </p:spPr>
        <p:txBody>
          <a:bodyPr anchor="t"/>
          <a:lstStyle/>
          <a:p>
            <a:pPr lvl="0"/>
            <a:r>
              <a:rPr lang="en-US" sz="5400" dirty="0"/>
              <a:t>Discussion - Miracles</a:t>
            </a:r>
            <a:br>
              <a:rPr lang="en-US" sz="5400" dirty="0"/>
            </a:br>
            <a:br>
              <a:rPr lang="en-US" sz="2800" dirty="0"/>
            </a:br>
            <a:r>
              <a:rPr lang="en-US" sz="2800" dirty="0"/>
              <a:t>How do we respond  to witnessing the power of God?</a:t>
            </a:r>
            <a:br>
              <a:rPr lang="en-US" sz="2800" dirty="0"/>
            </a:br>
            <a:br>
              <a:rPr lang="en-US" sz="2800" dirty="0"/>
            </a:br>
            <a:r>
              <a:rPr lang="en-US" sz="2800" dirty="0"/>
              <a:t>Would we ask Jesus to leave instead of following Him? What if it cost us everything?</a:t>
            </a:r>
            <a:br>
              <a:rPr lang="en-US" sz="2800" dirty="0"/>
            </a:br>
            <a:br>
              <a:rPr lang="en-US" sz="2800" dirty="0"/>
            </a:br>
            <a:r>
              <a:rPr lang="en-US" sz="2800" dirty="0"/>
              <a:t>Why do you think the disciples were slow to understand Jesus’ identity and mission even after witnessing so much?</a:t>
            </a:r>
            <a:br>
              <a:rPr lang="en-US" sz="2800" dirty="0"/>
            </a:br>
            <a:br>
              <a:rPr lang="en-US" sz="2800" dirty="0"/>
            </a:br>
            <a:r>
              <a:rPr lang="en-US" sz="2800" dirty="0"/>
              <a:t>Think of two lessons that Christ taught us during the healing of demoniac (with the pigs).</a:t>
            </a:r>
            <a:br>
              <a:rPr lang="en-US" sz="2800" dirty="0"/>
            </a:br>
            <a:br>
              <a:rPr lang="en-US" sz="2800" dirty="0"/>
            </a:br>
            <a:br>
              <a:rPr lang="en-US" sz="2800" dirty="0"/>
            </a:br>
            <a:br>
              <a:rPr lang="en-US" sz="2800" dirty="0"/>
            </a:br>
            <a:br>
              <a:rPr lang="en-US" sz="2800" dirty="0"/>
            </a:br>
            <a:br>
              <a:rPr lang="en-US" sz="2800" dirty="0"/>
            </a:br>
            <a:br>
              <a:rPr lang="en-US" sz="2800" dirty="0"/>
            </a:br>
            <a:endParaRPr lang="en-US" sz="2800" dirty="0"/>
          </a:p>
        </p:txBody>
      </p:sp>
    </p:spTree>
    <p:extLst>
      <p:ext uri="{BB962C8B-B14F-4D97-AF65-F5344CB8AC3E}">
        <p14:creationId xmlns:p14="http://schemas.microsoft.com/office/powerpoint/2010/main" val="108395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392AD7A-4D5B-4AF1-97D3-769DE37809E3}"/>
              </a:ext>
            </a:extLst>
          </p:cNvPr>
          <p:cNvSpPr>
            <a:spLocks noGrp="1"/>
          </p:cNvSpPr>
          <p:nvPr>
            <p:ph type="title"/>
          </p:nvPr>
        </p:nvSpPr>
        <p:spPr>
          <a:xfrm>
            <a:off x="657224" y="936711"/>
            <a:ext cx="2988265" cy="4984578"/>
          </a:xfrm>
        </p:spPr>
        <p:txBody>
          <a:bodyPr>
            <a:normAutofit/>
          </a:bodyPr>
          <a:lstStyle/>
          <a:p>
            <a:r>
              <a:rPr lang="en-US" sz="4400" dirty="0">
                <a:solidFill>
                  <a:srgbClr val="FFFFFF"/>
                </a:solidFill>
              </a:rPr>
              <a:t>Teaching with Authority</a:t>
            </a:r>
          </a:p>
        </p:txBody>
      </p:sp>
      <p:sp>
        <p:nvSpPr>
          <p:cNvPr id="3" name="Content Placeholder 2">
            <a:extLst>
              <a:ext uri="{FF2B5EF4-FFF2-40B4-BE49-F238E27FC236}">
                <a16:creationId xmlns:a16="http://schemas.microsoft.com/office/drawing/2014/main" id="{AC9B8F6E-20ED-479B-8193-0A93EEB6629B}"/>
              </a:ext>
            </a:extLst>
          </p:cNvPr>
          <p:cNvSpPr>
            <a:spLocks noGrp="1"/>
          </p:cNvSpPr>
          <p:nvPr>
            <p:ph idx="1"/>
          </p:nvPr>
        </p:nvSpPr>
        <p:spPr>
          <a:xfrm>
            <a:off x="4614389" y="936711"/>
            <a:ext cx="6815992" cy="4984578"/>
          </a:xfrm>
        </p:spPr>
        <p:txBody>
          <a:bodyPr anchor="ctr">
            <a:normAutofit/>
          </a:bodyPr>
          <a:lstStyle/>
          <a:p>
            <a:pPr marL="0" indent="0">
              <a:buNone/>
            </a:pPr>
            <a:r>
              <a:rPr lang="en-US" b="1" dirty="0"/>
              <a:t>– a new teaching</a:t>
            </a:r>
          </a:p>
          <a:p>
            <a:r>
              <a:rPr lang="en-US" dirty="0"/>
              <a:t>He healed and cast out demons as a sign</a:t>
            </a:r>
          </a:p>
          <a:p>
            <a:r>
              <a:rPr lang="en-US" dirty="0"/>
              <a:t>Fulfilled prophecies from the OT</a:t>
            </a:r>
          </a:p>
          <a:p>
            <a:r>
              <a:rPr lang="en-US" dirty="0"/>
              <a:t>Revealed the meanings of the Scriptures</a:t>
            </a:r>
          </a:p>
          <a:p>
            <a:r>
              <a:rPr lang="en-US" dirty="0"/>
              <a:t>Religious and secular authorities saw Him as a threat</a:t>
            </a:r>
          </a:p>
          <a:p>
            <a:endParaRPr lang="en-US" dirty="0"/>
          </a:p>
        </p:txBody>
      </p:sp>
    </p:spTree>
    <p:extLst>
      <p:ext uri="{BB962C8B-B14F-4D97-AF65-F5344CB8AC3E}">
        <p14:creationId xmlns:p14="http://schemas.microsoft.com/office/powerpoint/2010/main" val="42789359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854C4829-CF39-4CF4-973E-6F5A32F80A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82600" cy="6858000"/>
          </a:xfrm>
          <a:prstGeom prst="rect">
            <a:avLst/>
          </a:prstGeom>
          <a:solidFill>
            <a:schemeClr val="accent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75D588D5-A5B5-4772-87D2-3FA7795B624F}"/>
              </a:ext>
            </a:extLst>
          </p:cNvPr>
          <p:cNvSpPr txBox="1"/>
          <p:nvPr/>
        </p:nvSpPr>
        <p:spPr>
          <a:xfrm>
            <a:off x="965199" y="685689"/>
            <a:ext cx="10464800" cy="4978132"/>
          </a:xfrm>
          <a:prstGeom prst="rect">
            <a:avLst/>
          </a:prstGeom>
        </p:spPr>
        <p:txBody>
          <a:bodyPr vert="horz" lIns="91440" tIns="45720" rIns="91440" bIns="45720" rtlCol="0">
            <a:normAutofit/>
          </a:bodyPr>
          <a:lstStyle/>
          <a:p>
            <a:pPr defTabSz="914400">
              <a:lnSpc>
                <a:spcPct val="85000"/>
              </a:lnSpc>
              <a:spcAft>
                <a:spcPts val="600"/>
              </a:spcAft>
              <a:buFont typeface="Arial" pitchFamily="34" charset="0"/>
              <a:buChar char=" "/>
            </a:pPr>
            <a:endParaRPr lang="en-US" sz="2000" dirty="0">
              <a:solidFill>
                <a:schemeClr val="tx1">
                  <a:lumMod val="85000"/>
                  <a:lumOff val="15000"/>
                </a:schemeClr>
              </a:solidFill>
            </a:endParaRPr>
          </a:p>
        </p:txBody>
      </p:sp>
      <p:sp>
        <p:nvSpPr>
          <p:cNvPr id="2" name="Title 1">
            <a:extLst>
              <a:ext uri="{FF2B5EF4-FFF2-40B4-BE49-F238E27FC236}">
                <a16:creationId xmlns:a16="http://schemas.microsoft.com/office/drawing/2014/main" id="{529926D1-80ED-4A7C-8325-B5D1D4CBB011}"/>
              </a:ext>
            </a:extLst>
          </p:cNvPr>
          <p:cNvSpPr>
            <a:spLocks noGrp="1"/>
          </p:cNvSpPr>
          <p:nvPr>
            <p:ph type="title"/>
          </p:nvPr>
        </p:nvSpPr>
        <p:spPr>
          <a:xfrm>
            <a:off x="3296265" y="5663821"/>
            <a:ext cx="8133734" cy="748625"/>
          </a:xfrm>
        </p:spPr>
        <p:txBody>
          <a:bodyPr vert="horz" lIns="91440" tIns="45720" rIns="91440" bIns="45720" rtlCol="0" anchor="b">
            <a:normAutofit/>
          </a:bodyPr>
          <a:lstStyle/>
          <a:p>
            <a:pPr lvl="1" algn="r" rtl="0">
              <a:lnSpc>
                <a:spcPct val="85000"/>
              </a:lnSpc>
              <a:spcBef>
                <a:spcPct val="0"/>
              </a:spcBef>
            </a:pPr>
            <a:r>
              <a:rPr lang="en-US" sz="3600" kern="1200" spc="-120" dirty="0">
                <a:solidFill>
                  <a:schemeClr val="accent1"/>
                </a:solidFill>
                <a:latin typeface="+mj-lt"/>
                <a:ea typeface="+mj-ea"/>
                <a:cs typeface="+mj-cs"/>
              </a:rPr>
              <a:t>Just tonight, we talked about these…Psalm 107</a:t>
            </a:r>
            <a:endParaRPr lang="en-US" sz="2800" kern="1200" spc="-120" dirty="0">
              <a:solidFill>
                <a:schemeClr val="accent1"/>
              </a:solidFill>
              <a:latin typeface="+mj-lt"/>
              <a:ea typeface="+mj-ea"/>
              <a:cs typeface="+mj-cs"/>
            </a:endParaRPr>
          </a:p>
        </p:txBody>
      </p:sp>
      <p:sp>
        <p:nvSpPr>
          <p:cNvPr id="4" name="Rectangle 3">
            <a:extLst>
              <a:ext uri="{FF2B5EF4-FFF2-40B4-BE49-F238E27FC236}">
                <a16:creationId xmlns:a16="http://schemas.microsoft.com/office/drawing/2014/main" id="{B8FD9921-C1FA-44D5-BC08-A020B1441145}"/>
              </a:ext>
            </a:extLst>
          </p:cNvPr>
          <p:cNvSpPr/>
          <p:nvPr/>
        </p:nvSpPr>
        <p:spPr>
          <a:xfrm>
            <a:off x="668453" y="445554"/>
            <a:ext cx="11058291" cy="4832092"/>
          </a:xfrm>
          <a:prstGeom prst="rect">
            <a:avLst/>
          </a:prstGeom>
        </p:spPr>
        <p:txBody>
          <a:bodyPr wrap="square">
            <a:spAutoFit/>
          </a:bodyPr>
          <a:lstStyle/>
          <a:p>
            <a:r>
              <a:rPr lang="en-US" sz="1400" dirty="0"/>
              <a:t> “Give thanks to the Lord for he is good, his mercy endures forever!” Let that be the prayer of the Lord’s redeemed, </a:t>
            </a:r>
            <a:r>
              <a:rPr lang="en-US" sz="1400" b="1" dirty="0"/>
              <a:t>those redeemed from the hand of the foe, Those gathered from foreign lands</a:t>
            </a:r>
            <a:r>
              <a:rPr lang="en-US" sz="1400" dirty="0"/>
              <a:t>, from east and west, from north and south. I Some had lost their way in a barren desert; found no path toward a city to live in. </a:t>
            </a:r>
            <a:r>
              <a:rPr lang="en-US" sz="1400" b="1" dirty="0"/>
              <a:t>They were hungry and thirsty; their life was ebbing away. In their distress they cried to the Lord, who rescued them in their peril</a:t>
            </a:r>
            <a:r>
              <a:rPr lang="en-US" sz="1400" dirty="0"/>
              <a:t>, Guided them by a direct path so they reached a city to live in. Let them thank the Lord for his mercy, such wondrous deeds for the children of Adam. </a:t>
            </a:r>
            <a:r>
              <a:rPr lang="en-US" sz="1400" b="1" dirty="0"/>
              <a:t>For he satisfied the thirsty, filled the hungry with good things</a:t>
            </a:r>
            <a:r>
              <a:rPr lang="en-US" sz="1400" dirty="0"/>
              <a:t>. </a:t>
            </a:r>
            <a:r>
              <a:rPr lang="en-US" sz="1400" b="1" dirty="0"/>
              <a:t>Some lived in darkness and gloom, imprisoned in misery and chains</a:t>
            </a:r>
            <a:r>
              <a:rPr lang="en-US" sz="1400" dirty="0"/>
              <a:t>. Because they rebelled against God’s word, and scorned the counsel of the Most High, He humbled their hearts through hardship; they stumbled with no one to help. In their distress they cried to the Lord, who saved them in their peril; He </a:t>
            </a:r>
            <a:r>
              <a:rPr lang="en-US" sz="1400" b="1" dirty="0"/>
              <a:t>brought them forth from darkness and the shadow of death and broke their chains asunder</a:t>
            </a:r>
            <a:r>
              <a:rPr lang="en-US" sz="1400" dirty="0"/>
              <a:t>. Let them thank the Lord for his mercy, such wondrous deeds for the children of Adam. For he broke down the gates of bronze and snapped the bars of iron. Some fell sick from their wicked ways, afflicted because of their sins. They loathed all manner of food; they were at the gates of death. In their distress they cried to the Lord, who saved them in their peril, Sent forth his word to heal them, and snatched them from the grave. Let them thank the Lord for his mercy, such wondrous deeds for the children of Adam. </a:t>
            </a:r>
            <a:r>
              <a:rPr lang="en-US" sz="1400" b="1" dirty="0"/>
              <a:t>Let them offer a sacrifice in thanks, recount his works with shouts of joy. Some went off to sea in ships, plied their trade on the deep waters</a:t>
            </a:r>
            <a:r>
              <a:rPr lang="en-US" sz="1400" dirty="0"/>
              <a:t>. They saw the works of the Lord, the wonders of God in the deep. </a:t>
            </a:r>
            <a:r>
              <a:rPr lang="en-US" sz="1400" b="1" dirty="0"/>
              <a:t>He commanded and roused a storm wind; it tossed the waves on high. They rose up to the heavens, sank to the depths; their hearts trembled at the danger. They reeled, staggered like drunkards; their skill was of no avail. In their distress they cried to the Lord, who brought them out of their peril; He hushed the storm to silence, the waves of the sea were stilled. They rejoiced that the sea grew calm, that God brought them to the harbor they longed for.</a:t>
            </a:r>
            <a:r>
              <a:rPr lang="en-US" sz="1400" dirty="0"/>
              <a:t> Let them thank the Lord for his mercy, such wondrous deeds for the children of Adam. Let them extol him in the assembly of the people, and praise him in the council of the elders. God changed rivers into desert, springs of water into thirsty ground, Fruitful land into a salty waste, because of the wickedness of its people. He changed the desert into pools of water, arid land into springs of water, And settled the hungry there; they built a city to live in. They sowed fields and planted vineyards, brought in an abundant harvest. God blessed them, and they increased greatly, and their livestock did not decrease. But he poured out contempt on princes, made them wander trackless wastes, Where they were diminished and brought low through misery and cruel oppression. While he released the poor man from affliction, and increased their families like flocks. The upright saw this and rejoiced; all wickedness shut its mouth. Whoever is wise will take note of these things, and ponder the merciful deeds of the Lord. </a:t>
            </a:r>
          </a:p>
        </p:txBody>
      </p:sp>
    </p:spTree>
    <p:extLst>
      <p:ext uri="{BB962C8B-B14F-4D97-AF65-F5344CB8AC3E}">
        <p14:creationId xmlns:p14="http://schemas.microsoft.com/office/powerpoint/2010/main" val="1946700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27"/>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85000"/>
              </a:lnSpc>
              <a:spcBef>
                <a:spcPts val="0"/>
              </a:spcBef>
              <a:spcAft>
                <a:spcPts val="0"/>
              </a:spcAft>
              <a:buClr>
                <a:schemeClr val="accent1"/>
              </a:buClr>
              <a:buSzPts val="5400"/>
              <a:buFont typeface="Calibri"/>
              <a:buNone/>
            </a:pPr>
            <a:r>
              <a:rPr lang="en-US" dirty="0"/>
              <a:t>Final Week!</a:t>
            </a:r>
            <a:endParaRPr dirty="0"/>
          </a:p>
        </p:txBody>
      </p:sp>
      <p:sp>
        <p:nvSpPr>
          <p:cNvPr id="172" name="Google Shape;172;p27"/>
          <p:cNvSpPr txBox="1">
            <a:spLocks noGrp="1"/>
          </p:cNvSpPr>
          <p:nvPr>
            <p:ph type="body" idx="1"/>
          </p:nvPr>
        </p:nvSpPr>
        <p:spPr>
          <a:prstGeom prst="rect">
            <a:avLst/>
          </a:prstGeom>
          <a:noFill/>
          <a:ln>
            <a:noFill/>
          </a:ln>
        </p:spPr>
        <p:txBody>
          <a:bodyPr spcFirstLastPara="1" wrap="square" lIns="91425" tIns="45700" rIns="91425" bIns="45700" anchor="t" anchorCtr="0">
            <a:normAutofit/>
          </a:bodyPr>
          <a:lstStyle/>
          <a:p>
            <a:pPr marL="91440" lvl="0" indent="-152400" algn="l" rtl="0">
              <a:lnSpc>
                <a:spcPct val="85000"/>
              </a:lnSpc>
              <a:spcBef>
                <a:spcPts val="1300"/>
              </a:spcBef>
              <a:spcAft>
                <a:spcPts val="0"/>
              </a:spcAft>
              <a:buClr>
                <a:srgbClr val="262626"/>
              </a:buClr>
              <a:buSzPts val="2400"/>
              <a:buChar char=" "/>
            </a:pPr>
            <a:r>
              <a:rPr lang="en-US" dirty="0"/>
              <a:t>Passion/death/resurrection </a:t>
            </a:r>
          </a:p>
          <a:p>
            <a:pPr marL="91440" lvl="0" indent="-152400" algn="l" rtl="0">
              <a:lnSpc>
                <a:spcPct val="85000"/>
              </a:lnSpc>
              <a:spcBef>
                <a:spcPts val="1300"/>
              </a:spcBef>
              <a:spcAft>
                <a:spcPts val="0"/>
              </a:spcAft>
              <a:buClr>
                <a:srgbClr val="262626"/>
              </a:buClr>
              <a:buSzPts val="2400"/>
              <a:buChar char=" "/>
            </a:pPr>
            <a:r>
              <a:rPr lang="en-US" dirty="0"/>
              <a:t>Wrap up</a:t>
            </a:r>
            <a:endParaRPr dirty="0"/>
          </a:p>
          <a:p>
            <a:pPr marL="0" lvl="0" indent="0" algn="l" rtl="0">
              <a:lnSpc>
                <a:spcPct val="85000"/>
              </a:lnSpc>
              <a:spcBef>
                <a:spcPts val="1300"/>
              </a:spcBef>
              <a:spcAft>
                <a:spcPts val="0"/>
              </a:spcAft>
              <a:buClr>
                <a:srgbClr val="262626"/>
              </a:buClr>
              <a:buSzPts val="2400"/>
              <a:buNone/>
            </a:pPr>
            <a:endParaRP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B0C71-E9BE-44C4-A22C-C3B788DF32B8}"/>
              </a:ext>
            </a:extLst>
          </p:cNvPr>
          <p:cNvSpPr>
            <a:spLocks noGrp="1"/>
          </p:cNvSpPr>
          <p:nvPr>
            <p:ph type="ctrTitle"/>
          </p:nvPr>
        </p:nvSpPr>
        <p:spPr>
          <a:xfrm>
            <a:off x="603504" y="2892971"/>
            <a:ext cx="10782300" cy="3657599"/>
          </a:xfrm>
        </p:spPr>
        <p:txBody>
          <a:bodyPr anchor="t"/>
          <a:lstStyle/>
          <a:p>
            <a:pPr algn="ctr"/>
            <a:r>
              <a:rPr lang="en-US" sz="5400" dirty="0"/>
              <a:t>Questions?</a:t>
            </a:r>
            <a:br>
              <a:rPr lang="en-US" sz="5400" dirty="0"/>
            </a:br>
            <a:br>
              <a:rPr lang="en-US" sz="5400" dirty="0"/>
            </a:br>
            <a:br>
              <a:rPr lang="en-US" sz="2400" dirty="0"/>
            </a:br>
            <a:endParaRPr lang="en-US" sz="2400" dirty="0"/>
          </a:p>
        </p:txBody>
      </p:sp>
    </p:spTree>
    <p:extLst>
      <p:ext uri="{BB962C8B-B14F-4D97-AF65-F5344CB8AC3E}">
        <p14:creationId xmlns:p14="http://schemas.microsoft.com/office/powerpoint/2010/main" val="2538561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7">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83F7603-97DA-4079-930F-3AA88498B841}"/>
              </a:ext>
            </a:extLst>
          </p:cNvPr>
          <p:cNvSpPr>
            <a:spLocks noGrp="1"/>
          </p:cNvSpPr>
          <p:nvPr>
            <p:ph type="title"/>
          </p:nvPr>
        </p:nvSpPr>
        <p:spPr>
          <a:xfrm>
            <a:off x="657224" y="936711"/>
            <a:ext cx="2988265" cy="4984578"/>
          </a:xfrm>
        </p:spPr>
        <p:txBody>
          <a:bodyPr>
            <a:normAutofit/>
          </a:bodyPr>
          <a:lstStyle/>
          <a:p>
            <a:r>
              <a:rPr lang="en-US" sz="4400" dirty="0">
                <a:solidFill>
                  <a:srgbClr val="FFFFFF"/>
                </a:solidFill>
              </a:rPr>
              <a:t>The Kingdom of God</a:t>
            </a:r>
          </a:p>
        </p:txBody>
      </p:sp>
      <p:sp>
        <p:nvSpPr>
          <p:cNvPr id="3" name="Content Placeholder 2">
            <a:extLst>
              <a:ext uri="{FF2B5EF4-FFF2-40B4-BE49-F238E27FC236}">
                <a16:creationId xmlns:a16="http://schemas.microsoft.com/office/drawing/2014/main" id="{903527D0-708F-4587-BC56-081643F0517D}"/>
              </a:ext>
            </a:extLst>
          </p:cNvPr>
          <p:cNvSpPr>
            <a:spLocks noGrp="1"/>
          </p:cNvSpPr>
          <p:nvPr>
            <p:ph idx="1"/>
          </p:nvPr>
        </p:nvSpPr>
        <p:spPr>
          <a:xfrm>
            <a:off x="4614388" y="936711"/>
            <a:ext cx="7173957" cy="4984578"/>
          </a:xfrm>
        </p:spPr>
        <p:txBody>
          <a:bodyPr anchor="ctr">
            <a:normAutofit/>
          </a:bodyPr>
          <a:lstStyle/>
          <a:p>
            <a:pPr marL="0" indent="0">
              <a:buNone/>
            </a:pPr>
            <a:r>
              <a:rPr lang="en-US" sz="2800" dirty="0"/>
              <a:t>Jesus’ mission</a:t>
            </a:r>
          </a:p>
          <a:p>
            <a:pPr marL="0" indent="0">
              <a:buNone/>
            </a:pPr>
            <a:r>
              <a:rPr lang="en-US" sz="2800" dirty="0"/>
              <a:t>It’s revealed over the course of the whole Gospel</a:t>
            </a:r>
          </a:p>
          <a:p>
            <a:pPr marL="0" indent="0">
              <a:buNone/>
            </a:pPr>
            <a:r>
              <a:rPr lang="en-US" sz="2800" dirty="0"/>
              <a:t> –  detailing to the apostles</a:t>
            </a:r>
          </a:p>
          <a:p>
            <a:pPr marL="0" indent="0">
              <a:buNone/>
            </a:pPr>
            <a:r>
              <a:rPr lang="en-US" sz="2800" dirty="0"/>
              <a:t> – slowly unfolding through preaching and works</a:t>
            </a:r>
          </a:p>
          <a:p>
            <a:pPr marL="0" indent="0">
              <a:spcBef>
                <a:spcPts val="0"/>
              </a:spcBef>
              <a:buNone/>
            </a:pPr>
            <a:endParaRPr lang="en-US" sz="2800" dirty="0"/>
          </a:p>
          <a:p>
            <a:pPr marL="0" indent="0">
              <a:spcBef>
                <a:spcPts val="0"/>
              </a:spcBef>
              <a:buNone/>
            </a:pPr>
            <a:endParaRPr lang="en-US" sz="2800" dirty="0"/>
          </a:p>
          <a:p>
            <a:pPr marL="4572" lvl="1" indent="0">
              <a:spcBef>
                <a:spcPts val="0"/>
              </a:spcBef>
              <a:buNone/>
            </a:pPr>
            <a:endParaRPr lang="en-US" sz="1300" dirty="0"/>
          </a:p>
        </p:txBody>
      </p:sp>
    </p:spTree>
    <p:extLst>
      <p:ext uri="{BB962C8B-B14F-4D97-AF65-F5344CB8AC3E}">
        <p14:creationId xmlns:p14="http://schemas.microsoft.com/office/powerpoint/2010/main" val="752185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7">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83F7603-97DA-4079-930F-3AA88498B841}"/>
              </a:ext>
            </a:extLst>
          </p:cNvPr>
          <p:cNvSpPr>
            <a:spLocks noGrp="1"/>
          </p:cNvSpPr>
          <p:nvPr>
            <p:ph type="title"/>
          </p:nvPr>
        </p:nvSpPr>
        <p:spPr>
          <a:xfrm>
            <a:off x="657224" y="936711"/>
            <a:ext cx="2988265" cy="4984578"/>
          </a:xfrm>
        </p:spPr>
        <p:txBody>
          <a:bodyPr>
            <a:normAutofit/>
          </a:bodyPr>
          <a:lstStyle/>
          <a:p>
            <a:r>
              <a:rPr lang="en-US" sz="4400" dirty="0">
                <a:solidFill>
                  <a:srgbClr val="FFFFFF"/>
                </a:solidFill>
              </a:rPr>
              <a:t>Parables and Miracles</a:t>
            </a:r>
          </a:p>
        </p:txBody>
      </p:sp>
      <p:sp>
        <p:nvSpPr>
          <p:cNvPr id="3" name="Content Placeholder 2">
            <a:extLst>
              <a:ext uri="{FF2B5EF4-FFF2-40B4-BE49-F238E27FC236}">
                <a16:creationId xmlns:a16="http://schemas.microsoft.com/office/drawing/2014/main" id="{903527D0-708F-4587-BC56-081643F0517D}"/>
              </a:ext>
            </a:extLst>
          </p:cNvPr>
          <p:cNvSpPr>
            <a:spLocks noGrp="1"/>
          </p:cNvSpPr>
          <p:nvPr>
            <p:ph idx="1"/>
          </p:nvPr>
        </p:nvSpPr>
        <p:spPr>
          <a:xfrm>
            <a:off x="4614389" y="936711"/>
            <a:ext cx="6815992" cy="4984578"/>
          </a:xfrm>
        </p:spPr>
        <p:txBody>
          <a:bodyPr anchor="ctr">
            <a:normAutofit/>
          </a:bodyPr>
          <a:lstStyle/>
          <a:p>
            <a:pPr lvl="1">
              <a:spcBef>
                <a:spcPts val="0"/>
              </a:spcBef>
            </a:pPr>
            <a:endParaRPr lang="en-US" sz="2800" dirty="0"/>
          </a:p>
          <a:p>
            <a:pPr marL="0" indent="0">
              <a:spcBef>
                <a:spcPts val="0"/>
              </a:spcBef>
              <a:buNone/>
            </a:pPr>
            <a:r>
              <a:rPr lang="en-US" sz="2800" dirty="0"/>
              <a:t>He often speaks ‘by the sea’</a:t>
            </a:r>
          </a:p>
          <a:p>
            <a:pPr marL="0" indent="0">
              <a:spcBef>
                <a:spcPts val="0"/>
              </a:spcBef>
              <a:buNone/>
            </a:pPr>
            <a:r>
              <a:rPr lang="en-US" sz="2800" dirty="0"/>
              <a:t>Often asks those listening ‘to hear!’</a:t>
            </a:r>
          </a:p>
          <a:p>
            <a:pPr marL="0" indent="0">
              <a:spcBef>
                <a:spcPts val="0"/>
              </a:spcBef>
              <a:buNone/>
            </a:pPr>
            <a:endParaRPr lang="en-US" sz="2800" dirty="0"/>
          </a:p>
          <a:p>
            <a:pPr marL="0" indent="0">
              <a:spcBef>
                <a:spcPts val="0"/>
              </a:spcBef>
              <a:buNone/>
            </a:pPr>
            <a:r>
              <a:rPr lang="en-US" sz="2800" dirty="0"/>
              <a:t>Gospel progresses from general proclamations to specific stories</a:t>
            </a:r>
          </a:p>
          <a:p>
            <a:pPr marL="0" indent="0">
              <a:spcBef>
                <a:spcPts val="0"/>
              </a:spcBef>
              <a:buNone/>
            </a:pPr>
            <a:endParaRPr lang="en-US" sz="2800" dirty="0"/>
          </a:p>
          <a:p>
            <a:pPr marL="0" indent="0">
              <a:spcBef>
                <a:spcPts val="0"/>
              </a:spcBef>
              <a:buNone/>
            </a:pPr>
            <a:r>
              <a:rPr lang="en-US" sz="2800" dirty="0"/>
              <a:t>These events require a response - belief</a:t>
            </a:r>
          </a:p>
          <a:p>
            <a:pPr marL="0" indent="0">
              <a:spcBef>
                <a:spcPts val="0"/>
              </a:spcBef>
              <a:buNone/>
            </a:pPr>
            <a:endParaRPr lang="en-US" sz="2800" dirty="0"/>
          </a:p>
          <a:p>
            <a:pPr marL="0" indent="0">
              <a:spcBef>
                <a:spcPts val="0"/>
              </a:spcBef>
              <a:buNone/>
            </a:pPr>
            <a:endParaRPr lang="en-US" sz="2800" dirty="0"/>
          </a:p>
          <a:p>
            <a:pPr marL="0" indent="0">
              <a:spcBef>
                <a:spcPts val="0"/>
              </a:spcBef>
              <a:buNone/>
            </a:pPr>
            <a:r>
              <a:rPr lang="en-US" sz="2800" dirty="0"/>
              <a:t>***We can’t talk about everything tonight***</a:t>
            </a:r>
          </a:p>
          <a:p>
            <a:pPr marL="4572" lvl="1" indent="0">
              <a:spcBef>
                <a:spcPts val="0"/>
              </a:spcBef>
              <a:buNone/>
            </a:pPr>
            <a:endParaRPr lang="en-US" sz="1300" dirty="0"/>
          </a:p>
        </p:txBody>
      </p:sp>
    </p:spTree>
    <p:extLst>
      <p:ext uri="{BB962C8B-B14F-4D97-AF65-F5344CB8AC3E}">
        <p14:creationId xmlns:p14="http://schemas.microsoft.com/office/powerpoint/2010/main" val="4101303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54C4829-CF39-4CF4-973E-6F5A32F80A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82600" cy="6858000"/>
          </a:xfrm>
          <a:prstGeom prst="rect">
            <a:avLst/>
          </a:prstGeom>
          <a:solidFill>
            <a:schemeClr val="accent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03527D0-708F-4587-BC56-081643F0517D}"/>
              </a:ext>
            </a:extLst>
          </p:cNvPr>
          <p:cNvSpPr>
            <a:spLocks noGrp="1"/>
          </p:cNvSpPr>
          <p:nvPr>
            <p:ph idx="1"/>
          </p:nvPr>
        </p:nvSpPr>
        <p:spPr>
          <a:xfrm>
            <a:off x="965199" y="685689"/>
            <a:ext cx="10464800" cy="4991780"/>
          </a:xfrm>
        </p:spPr>
        <p:txBody>
          <a:bodyPr>
            <a:normAutofit fontScale="92500" lnSpcReduction="10000"/>
          </a:bodyPr>
          <a:lstStyle/>
          <a:p>
            <a:pPr marL="0" indent="0">
              <a:buNone/>
            </a:pPr>
            <a:r>
              <a:rPr lang="en-US" dirty="0"/>
              <a:t>Parables are short stories drawn from daily life with a spiritual lesson</a:t>
            </a:r>
          </a:p>
          <a:p>
            <a:pPr marL="0" indent="0">
              <a:buNone/>
            </a:pPr>
            <a:r>
              <a:rPr lang="en-US" dirty="0"/>
              <a:t>-usually quite simple, but the truths can be very deep</a:t>
            </a:r>
          </a:p>
          <a:p>
            <a:pPr marL="0" indent="0">
              <a:buNone/>
            </a:pPr>
            <a:r>
              <a:rPr lang="en-US" dirty="0"/>
              <a:t>-they both conceal and reveal, it depends on the listener</a:t>
            </a:r>
          </a:p>
          <a:p>
            <a:pPr marL="0" indent="0">
              <a:buNone/>
            </a:pPr>
            <a:r>
              <a:rPr lang="en-US" dirty="0"/>
              <a:t>- Feed both the wise and the simple, spiritual truth clothed in tangible garments</a:t>
            </a:r>
          </a:p>
          <a:p>
            <a:pPr marL="0" indent="0">
              <a:buNone/>
            </a:pPr>
            <a:endParaRPr lang="en-US" dirty="0"/>
          </a:p>
          <a:p>
            <a:pPr marL="0" indent="0">
              <a:buNone/>
            </a:pPr>
            <a:endParaRPr lang="en-US" dirty="0"/>
          </a:p>
          <a:p>
            <a:pPr marL="0" indent="0">
              <a:lnSpc>
                <a:spcPct val="95000"/>
              </a:lnSpc>
              <a:spcBef>
                <a:spcPts val="0"/>
              </a:spcBef>
              <a:buNone/>
            </a:pPr>
            <a:r>
              <a:rPr lang="en-US" dirty="0"/>
              <a:t>“The mystery of the kingdom of God has been granted to you. But to those outside everything comes in parables, so that</a:t>
            </a:r>
          </a:p>
          <a:p>
            <a:pPr>
              <a:lnSpc>
                <a:spcPct val="95000"/>
              </a:lnSpc>
              <a:spcBef>
                <a:spcPts val="0"/>
              </a:spcBef>
            </a:pPr>
            <a:r>
              <a:rPr lang="en-US" dirty="0"/>
              <a:t>‘they may look and see but not perceive,</a:t>
            </a:r>
          </a:p>
          <a:p>
            <a:pPr>
              <a:lnSpc>
                <a:spcPct val="95000"/>
              </a:lnSpc>
              <a:spcBef>
                <a:spcPts val="0"/>
              </a:spcBef>
            </a:pPr>
            <a:r>
              <a:rPr lang="en-US" dirty="0"/>
              <a:t>    and hear and listen but not understand,</a:t>
            </a:r>
          </a:p>
          <a:p>
            <a:pPr>
              <a:lnSpc>
                <a:spcPct val="95000"/>
              </a:lnSpc>
              <a:spcBef>
                <a:spcPts val="0"/>
              </a:spcBef>
            </a:pPr>
            <a:r>
              <a:rPr lang="en-US" dirty="0"/>
              <a:t>in order that they may not be converted and be forgiven.’”</a:t>
            </a:r>
          </a:p>
          <a:p>
            <a:pPr marL="0" indent="0">
              <a:buNone/>
            </a:pPr>
            <a:endParaRPr lang="en-US" dirty="0"/>
          </a:p>
          <a:p>
            <a:pPr marL="0" indent="0">
              <a:buNone/>
            </a:pPr>
            <a:r>
              <a:rPr lang="en-US" dirty="0"/>
              <a:t>-Teaching the teachers and fulfilling prophecies</a:t>
            </a:r>
          </a:p>
          <a:p>
            <a:pPr marL="4572" lvl="1" indent="0">
              <a:spcBef>
                <a:spcPts val="0"/>
              </a:spcBef>
              <a:buNone/>
            </a:pPr>
            <a:endParaRPr lang="en-US" dirty="0"/>
          </a:p>
        </p:txBody>
      </p:sp>
      <p:sp>
        <p:nvSpPr>
          <p:cNvPr id="2" name="Title 1">
            <a:extLst>
              <a:ext uri="{FF2B5EF4-FFF2-40B4-BE49-F238E27FC236}">
                <a16:creationId xmlns:a16="http://schemas.microsoft.com/office/drawing/2014/main" id="{F83F7603-97DA-4079-930F-3AA88498B841}"/>
              </a:ext>
            </a:extLst>
          </p:cNvPr>
          <p:cNvSpPr>
            <a:spLocks noGrp="1"/>
          </p:cNvSpPr>
          <p:nvPr>
            <p:ph type="title"/>
          </p:nvPr>
        </p:nvSpPr>
        <p:spPr>
          <a:xfrm>
            <a:off x="1146412" y="5677469"/>
            <a:ext cx="10283587" cy="734977"/>
          </a:xfrm>
        </p:spPr>
        <p:txBody>
          <a:bodyPr anchor="b">
            <a:normAutofit/>
          </a:bodyPr>
          <a:lstStyle/>
          <a:p>
            <a:pPr algn="r"/>
            <a:r>
              <a:rPr lang="en-US" sz="3600" dirty="0"/>
              <a:t>Why Did Jesus Speak in Parables?</a:t>
            </a:r>
          </a:p>
        </p:txBody>
      </p:sp>
    </p:spTree>
    <p:extLst>
      <p:ext uri="{BB962C8B-B14F-4D97-AF65-F5344CB8AC3E}">
        <p14:creationId xmlns:p14="http://schemas.microsoft.com/office/powerpoint/2010/main" val="778080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54C4829-CF39-4CF4-973E-6F5A32F80A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82600" cy="6858000"/>
          </a:xfrm>
          <a:prstGeom prst="rect">
            <a:avLst/>
          </a:prstGeom>
          <a:solidFill>
            <a:schemeClr val="accent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D69368E-AB7B-4F01-9134-5781457CC4B7}"/>
              </a:ext>
            </a:extLst>
          </p:cNvPr>
          <p:cNvSpPr>
            <a:spLocks noGrp="1"/>
          </p:cNvSpPr>
          <p:nvPr>
            <p:ph idx="1"/>
          </p:nvPr>
        </p:nvSpPr>
        <p:spPr>
          <a:xfrm>
            <a:off x="965199" y="685689"/>
            <a:ext cx="10730932" cy="2743311"/>
          </a:xfrm>
        </p:spPr>
        <p:txBody>
          <a:bodyPr>
            <a:normAutofit/>
          </a:bodyPr>
          <a:lstStyle/>
          <a:p>
            <a:r>
              <a:rPr lang="en-US" b="1" baseline="30000" dirty="0">
                <a:effectLst/>
              </a:rPr>
              <a:t> </a:t>
            </a:r>
            <a:r>
              <a:rPr lang="en-US" b="0" dirty="0">
                <a:effectLst/>
              </a:rPr>
              <a:t>And so He called them to Himself and began speaking to them in parables: “How can Satan cast out Satan? And if a kingdom is divided against itself, that kingdom cannot stand. If a house is divided against itself, that house will not be able to stand.</a:t>
            </a:r>
            <a:r>
              <a:rPr lang="en-US" b="1" baseline="30000" dirty="0">
                <a:effectLst/>
              </a:rPr>
              <a:t> </a:t>
            </a:r>
            <a:r>
              <a:rPr lang="en-US" b="0" dirty="0">
                <a:effectLst/>
              </a:rPr>
              <a:t>And if Satan has risen up against himself and is divided, he cannot stand, but he is finished!</a:t>
            </a:r>
            <a:r>
              <a:rPr lang="en-US" b="1" baseline="30000" dirty="0">
                <a:effectLst/>
              </a:rPr>
              <a:t> </a:t>
            </a:r>
            <a:r>
              <a:rPr lang="en-US" b="0" dirty="0">
                <a:effectLst/>
              </a:rPr>
              <a:t>But no one can enter the strong man’s house and plunder his property unless he first ties up the strong man, and then he will plunder his house.</a:t>
            </a:r>
          </a:p>
          <a:p>
            <a:endParaRPr lang="en-US" dirty="0"/>
          </a:p>
        </p:txBody>
      </p:sp>
      <p:sp>
        <p:nvSpPr>
          <p:cNvPr id="2" name="Title 1">
            <a:extLst>
              <a:ext uri="{FF2B5EF4-FFF2-40B4-BE49-F238E27FC236}">
                <a16:creationId xmlns:a16="http://schemas.microsoft.com/office/drawing/2014/main" id="{529926D1-80ED-4A7C-8325-B5D1D4CBB011}"/>
              </a:ext>
            </a:extLst>
          </p:cNvPr>
          <p:cNvSpPr>
            <a:spLocks noGrp="1"/>
          </p:cNvSpPr>
          <p:nvPr>
            <p:ph type="title"/>
          </p:nvPr>
        </p:nvSpPr>
        <p:spPr>
          <a:xfrm>
            <a:off x="3296265" y="5595582"/>
            <a:ext cx="8133734" cy="816864"/>
          </a:xfrm>
        </p:spPr>
        <p:txBody>
          <a:bodyPr anchor="b">
            <a:normAutofit/>
          </a:bodyPr>
          <a:lstStyle/>
          <a:p>
            <a:pPr lvl="1" algn="r">
              <a:spcBef>
                <a:spcPts val="0"/>
              </a:spcBef>
            </a:pPr>
            <a:r>
              <a:rPr lang="en-US" sz="3600" dirty="0">
                <a:solidFill>
                  <a:srgbClr val="5CB9CC"/>
                </a:solidFill>
                <a:latin typeface="+mj-lt"/>
              </a:rPr>
              <a:t>The Strong Man</a:t>
            </a:r>
            <a:r>
              <a:rPr lang="en-US" sz="4400" dirty="0">
                <a:solidFill>
                  <a:srgbClr val="5CB9CC"/>
                </a:solidFill>
                <a:latin typeface="+mj-lt"/>
              </a:rPr>
              <a:t> </a:t>
            </a:r>
            <a:r>
              <a:rPr lang="en-US" sz="2800" dirty="0">
                <a:solidFill>
                  <a:srgbClr val="5CB9CC"/>
                </a:solidFill>
                <a:latin typeface="+mj-lt"/>
              </a:rPr>
              <a:t>[3:23-27]</a:t>
            </a:r>
          </a:p>
        </p:txBody>
      </p:sp>
      <p:sp>
        <p:nvSpPr>
          <p:cNvPr id="4" name="TextBox 3">
            <a:extLst>
              <a:ext uri="{FF2B5EF4-FFF2-40B4-BE49-F238E27FC236}">
                <a16:creationId xmlns:a16="http://schemas.microsoft.com/office/drawing/2014/main" id="{F11EE690-1BE9-4C4B-BE48-F99E7DDC09EB}"/>
              </a:ext>
            </a:extLst>
          </p:cNvPr>
          <p:cNvSpPr txBox="1"/>
          <p:nvPr/>
        </p:nvSpPr>
        <p:spPr>
          <a:xfrm>
            <a:off x="1241946" y="2979305"/>
            <a:ext cx="10454185" cy="2800767"/>
          </a:xfrm>
          <a:prstGeom prst="rect">
            <a:avLst/>
          </a:prstGeom>
          <a:noFill/>
        </p:spPr>
        <p:txBody>
          <a:bodyPr wrap="square" rtlCol="0">
            <a:spAutoFit/>
          </a:bodyPr>
          <a:lstStyle/>
          <a:p>
            <a:r>
              <a:rPr lang="en-US" dirty="0"/>
              <a:t>Follows the accusation of the scribes that Jesus is possessed and drives out demons by the power of Beelzebub.</a:t>
            </a:r>
          </a:p>
          <a:p>
            <a:r>
              <a:rPr lang="en-US" dirty="0"/>
              <a:t>Jesus gently takes the opportunity to explain his mission</a:t>
            </a:r>
          </a:p>
          <a:p>
            <a:pPr marL="285750" indent="-285750">
              <a:buFont typeface="Arial" panose="020B0604020202020204" pitchFamily="34" charset="0"/>
              <a:buChar char="•"/>
            </a:pPr>
            <a:r>
              <a:rPr lang="en-US" dirty="0"/>
              <a:t>To </a:t>
            </a:r>
            <a:r>
              <a:rPr lang="en-US" b="1" i="1" dirty="0"/>
              <a:t>free man </a:t>
            </a:r>
            <a:r>
              <a:rPr lang="en-US" dirty="0"/>
              <a:t>from the from the power of evil (through the cross)</a:t>
            </a:r>
          </a:p>
          <a:p>
            <a:pPr marL="285750" indent="-285750">
              <a:buFont typeface="Arial" panose="020B0604020202020204" pitchFamily="34" charset="0"/>
              <a:buChar char="•"/>
            </a:pPr>
            <a:r>
              <a:rPr lang="en-US" dirty="0"/>
              <a:t>Jesus did not come to do the work of the devil or give him any power</a:t>
            </a:r>
          </a:p>
          <a:p>
            <a:pPr marL="285750" indent="-285750">
              <a:buFont typeface="Arial" panose="020B0604020202020204" pitchFamily="34" charset="0"/>
              <a:buChar char="•"/>
            </a:pPr>
            <a:r>
              <a:rPr lang="en-US" dirty="0"/>
              <a:t>Jesus announces </a:t>
            </a:r>
            <a:r>
              <a:rPr lang="en-US" b="1" i="1" dirty="0"/>
              <a:t>victory</a:t>
            </a:r>
            <a:r>
              <a:rPr lang="en-US" dirty="0"/>
              <a:t>; he will “tie”/subdue the strong man and take away the weapons he relied upon</a:t>
            </a:r>
          </a:p>
          <a:p>
            <a:pPr marL="285750" indent="-285750">
              <a:buFont typeface="Arial" panose="020B0604020202020204" pitchFamily="34" charset="0"/>
              <a:buChar char="•"/>
            </a:pPr>
            <a:r>
              <a:rPr lang="en-US" dirty="0"/>
              <a:t>Everyone who follows Jesus will share in His victory</a:t>
            </a:r>
          </a:p>
          <a:p>
            <a:r>
              <a:rPr lang="en-US" dirty="0"/>
              <a:t>Isa 49:24-25</a:t>
            </a:r>
          </a:p>
          <a:p>
            <a:pPr lvl="1"/>
            <a:r>
              <a:rPr lang="en-US" sz="1600" i="1" dirty="0"/>
              <a:t>Can plunder be taken from a warrior, or captives rescued from a tyrant? Thus says the Lord: Yes, captives can be taken from a warrior, and plunder rescued from a tyrant; Those who oppose you I will oppose, and your sons I will save.</a:t>
            </a:r>
          </a:p>
          <a:p>
            <a:endParaRPr lang="en-US" dirty="0"/>
          </a:p>
        </p:txBody>
      </p:sp>
      <p:cxnSp>
        <p:nvCxnSpPr>
          <p:cNvPr id="6" name="Straight Connector 5">
            <a:extLst>
              <a:ext uri="{FF2B5EF4-FFF2-40B4-BE49-F238E27FC236}">
                <a16:creationId xmlns:a16="http://schemas.microsoft.com/office/drawing/2014/main" id="{BC99CEE7-8CD5-46CB-8BAD-A9A394CCED23}"/>
              </a:ext>
            </a:extLst>
          </p:cNvPr>
          <p:cNvCxnSpPr/>
          <p:nvPr/>
        </p:nvCxnSpPr>
        <p:spPr>
          <a:xfrm>
            <a:off x="2333767" y="2838734"/>
            <a:ext cx="8161361"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7443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9926D1-80ED-4A7C-8325-B5D1D4CBB011}"/>
              </a:ext>
            </a:extLst>
          </p:cNvPr>
          <p:cNvSpPr>
            <a:spLocks noGrp="1"/>
          </p:cNvSpPr>
          <p:nvPr>
            <p:ph type="title"/>
          </p:nvPr>
        </p:nvSpPr>
        <p:spPr>
          <a:xfrm>
            <a:off x="193965" y="409430"/>
            <a:ext cx="3600114" cy="6118539"/>
          </a:xfrm>
        </p:spPr>
        <p:txBody>
          <a:bodyPr>
            <a:noAutofit/>
          </a:bodyPr>
          <a:lstStyle/>
          <a:p>
            <a:pPr lvl="1">
              <a:spcBef>
                <a:spcPts val="0"/>
              </a:spcBef>
            </a:pPr>
            <a:r>
              <a:rPr lang="en-US" sz="2000" dirty="0">
                <a:solidFill>
                  <a:srgbClr val="FFFFFF"/>
                </a:solidFill>
                <a:latin typeface="+mj-lt"/>
              </a:rPr>
              <a:t>“</a:t>
            </a:r>
            <a:r>
              <a:rPr lang="en-US" sz="2000" b="1" dirty="0">
                <a:solidFill>
                  <a:srgbClr val="FFFFFF"/>
                </a:solidFill>
                <a:latin typeface="+mj-lt"/>
              </a:rPr>
              <a:t>Hear this</a:t>
            </a:r>
            <a:r>
              <a:rPr lang="en-US" sz="2000" dirty="0">
                <a:solidFill>
                  <a:srgbClr val="FFFFFF"/>
                </a:solidFill>
                <a:latin typeface="+mj-lt"/>
              </a:rPr>
              <a:t>! A sower went out to sow. And as he sowed, some seed fell on the path, and the birds came and ate it up.  Other seed fell on rocky ground where it had little soil. It sprang up at once because the soil was not deep. And when the sun rose, it was scorched and it withered for lack of roots. Some seed fell among thorns, and the thorns grew up and choked it and it produced no grain. And some seed fell on rich soil and produced fruit. It came up and grew and yielded thirty, sixty, and a hundredfold.” He added, “Whoever has ears to hear ought to hear.”</a:t>
            </a:r>
          </a:p>
        </p:txBody>
      </p:sp>
      <p:sp>
        <p:nvSpPr>
          <p:cNvPr id="3" name="Content Placeholder 2">
            <a:extLst>
              <a:ext uri="{FF2B5EF4-FFF2-40B4-BE49-F238E27FC236}">
                <a16:creationId xmlns:a16="http://schemas.microsoft.com/office/drawing/2014/main" id="{0D69368E-AB7B-4F01-9134-5781457CC4B7}"/>
              </a:ext>
            </a:extLst>
          </p:cNvPr>
          <p:cNvSpPr>
            <a:spLocks noGrp="1"/>
          </p:cNvSpPr>
          <p:nvPr>
            <p:ph idx="1"/>
          </p:nvPr>
        </p:nvSpPr>
        <p:spPr>
          <a:xfrm>
            <a:off x="4614389" y="936711"/>
            <a:ext cx="6815992" cy="4984578"/>
          </a:xfrm>
        </p:spPr>
        <p:txBody>
          <a:bodyPr anchor="ctr">
            <a:normAutofit/>
          </a:bodyPr>
          <a:lstStyle/>
          <a:p>
            <a:endParaRPr lang="en-US" dirty="0"/>
          </a:p>
          <a:p>
            <a:endParaRPr lang="en-US" dirty="0"/>
          </a:p>
          <a:p>
            <a:endParaRPr lang="en-US" dirty="0"/>
          </a:p>
        </p:txBody>
      </p:sp>
      <p:sp>
        <p:nvSpPr>
          <p:cNvPr id="7" name="Title 1">
            <a:extLst>
              <a:ext uri="{FF2B5EF4-FFF2-40B4-BE49-F238E27FC236}">
                <a16:creationId xmlns:a16="http://schemas.microsoft.com/office/drawing/2014/main" id="{B5F99118-A96D-4D72-9B34-DF4430F2CAC6}"/>
              </a:ext>
            </a:extLst>
          </p:cNvPr>
          <p:cNvSpPr txBox="1">
            <a:spLocks/>
          </p:cNvSpPr>
          <p:nvPr/>
        </p:nvSpPr>
        <p:spPr>
          <a:xfrm>
            <a:off x="4142509" y="5677469"/>
            <a:ext cx="7287490" cy="734977"/>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pPr algn="r"/>
            <a:r>
              <a:rPr lang="en-US" sz="3600" dirty="0"/>
              <a:t>The Sower </a:t>
            </a:r>
            <a:r>
              <a:rPr lang="en-US" sz="2800" dirty="0"/>
              <a:t>[4:3-9]</a:t>
            </a:r>
          </a:p>
        </p:txBody>
      </p:sp>
      <p:sp>
        <p:nvSpPr>
          <p:cNvPr id="4" name="TextBox 3">
            <a:extLst>
              <a:ext uri="{FF2B5EF4-FFF2-40B4-BE49-F238E27FC236}">
                <a16:creationId xmlns:a16="http://schemas.microsoft.com/office/drawing/2014/main" id="{7511D2EC-6846-4D27-9F14-296B0E9EE5C6}"/>
              </a:ext>
            </a:extLst>
          </p:cNvPr>
          <p:cNvSpPr txBox="1"/>
          <p:nvPr/>
        </p:nvSpPr>
        <p:spPr>
          <a:xfrm>
            <a:off x="4614389" y="783771"/>
            <a:ext cx="7116057" cy="4801314"/>
          </a:xfrm>
          <a:prstGeom prst="rect">
            <a:avLst/>
          </a:prstGeom>
          <a:noFill/>
        </p:spPr>
        <p:txBody>
          <a:bodyPr wrap="square" rtlCol="0">
            <a:spAutoFit/>
          </a:bodyPr>
          <a:lstStyle/>
          <a:p>
            <a:r>
              <a:rPr lang="en-US" dirty="0"/>
              <a:t>Used to explain the nature of the kingdom of God; open teaching to the crowd – Hear this! // ‘Hear, O Israel…’</a:t>
            </a:r>
          </a:p>
          <a:p>
            <a:pPr algn="ctr"/>
            <a:endParaRPr lang="en-US" dirty="0"/>
          </a:p>
          <a:p>
            <a:pPr algn="ctr"/>
            <a:r>
              <a:rPr lang="en-US" dirty="0"/>
              <a:t>-- Listen with your ears and your imagination --</a:t>
            </a:r>
          </a:p>
          <a:p>
            <a:endParaRPr lang="en-US" dirty="0"/>
          </a:p>
          <a:p>
            <a:r>
              <a:rPr lang="en-US" dirty="0"/>
              <a:t>The sower sows liberally, generously – not carelessly; Jesus is sowing as he tells the parable</a:t>
            </a:r>
          </a:p>
          <a:p>
            <a:endParaRPr lang="en-US" dirty="0"/>
          </a:p>
          <a:p>
            <a:r>
              <a:rPr lang="en-US" dirty="0"/>
              <a:t>It illustrates how different people respond or react to the word of God; either positively or negatively – It must be a personal encounter</a:t>
            </a:r>
          </a:p>
          <a:p>
            <a:endParaRPr lang="en-US" dirty="0"/>
          </a:p>
          <a:p>
            <a:r>
              <a:rPr lang="en-US" dirty="0"/>
              <a:t>The work will seem like a failure, but the harvest will be miraculous</a:t>
            </a:r>
          </a:p>
          <a:p>
            <a:endParaRPr lang="en-US" dirty="0"/>
          </a:p>
          <a:p>
            <a:r>
              <a:rPr lang="en-US" dirty="0"/>
              <a:t>Closes with the Shema of the OT: The word of God to means everything </a:t>
            </a:r>
          </a:p>
          <a:p>
            <a:endParaRPr lang="en-US" dirty="0"/>
          </a:p>
          <a:p>
            <a:r>
              <a:rPr lang="en-US" dirty="0"/>
              <a:t>The Kingdom of God begins with hearing and welcoming the word of God, nurtured through faith, grows through perseverance.</a:t>
            </a:r>
          </a:p>
        </p:txBody>
      </p:sp>
    </p:spTree>
    <p:extLst>
      <p:ext uri="{BB962C8B-B14F-4D97-AF65-F5344CB8AC3E}">
        <p14:creationId xmlns:p14="http://schemas.microsoft.com/office/powerpoint/2010/main" val="2652915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9926D1-80ED-4A7C-8325-B5D1D4CBB011}"/>
              </a:ext>
            </a:extLst>
          </p:cNvPr>
          <p:cNvSpPr>
            <a:spLocks noGrp="1"/>
          </p:cNvSpPr>
          <p:nvPr>
            <p:ph type="title"/>
          </p:nvPr>
        </p:nvSpPr>
        <p:spPr>
          <a:xfrm>
            <a:off x="193965" y="409430"/>
            <a:ext cx="3600114" cy="6118539"/>
          </a:xfrm>
        </p:spPr>
        <p:txBody>
          <a:bodyPr>
            <a:noAutofit/>
          </a:bodyPr>
          <a:lstStyle/>
          <a:p>
            <a:pPr lvl="1">
              <a:spcBef>
                <a:spcPts val="0"/>
              </a:spcBef>
            </a:pPr>
            <a:r>
              <a:rPr lang="en-US" sz="2000" dirty="0">
                <a:solidFill>
                  <a:srgbClr val="FFFFFF"/>
                </a:solidFill>
                <a:latin typeface="+mj-lt"/>
              </a:rPr>
              <a:t>And He was saying to them, “A lamp is not brought to be put under a basket, or under a bed, is it? Is it not brought to be put on the lampstand? For nothing is hidden, except to be revealed; nor has anything been secret, but that it would come to light.  If anyone has ears to hear, let him hear.” And He was saying to them, “Take care what you listen to. By your standard of measure it will be measured to you; and more will be given you besides. For whoever has, to him more will be given; and whoever does not have, even what he has will be taken away from him.”</a:t>
            </a:r>
          </a:p>
        </p:txBody>
      </p:sp>
      <p:sp>
        <p:nvSpPr>
          <p:cNvPr id="3" name="Content Placeholder 2">
            <a:extLst>
              <a:ext uri="{FF2B5EF4-FFF2-40B4-BE49-F238E27FC236}">
                <a16:creationId xmlns:a16="http://schemas.microsoft.com/office/drawing/2014/main" id="{0D69368E-AB7B-4F01-9134-5781457CC4B7}"/>
              </a:ext>
            </a:extLst>
          </p:cNvPr>
          <p:cNvSpPr>
            <a:spLocks noGrp="1"/>
          </p:cNvSpPr>
          <p:nvPr>
            <p:ph idx="1"/>
          </p:nvPr>
        </p:nvSpPr>
        <p:spPr>
          <a:xfrm>
            <a:off x="4614389" y="936711"/>
            <a:ext cx="6815992" cy="4984578"/>
          </a:xfrm>
        </p:spPr>
        <p:txBody>
          <a:bodyPr anchor="ctr">
            <a:normAutofit/>
          </a:bodyPr>
          <a:lstStyle/>
          <a:p>
            <a:endParaRPr lang="en-US" dirty="0"/>
          </a:p>
          <a:p>
            <a:endParaRPr lang="en-US" dirty="0"/>
          </a:p>
          <a:p>
            <a:endParaRPr lang="en-US" dirty="0"/>
          </a:p>
        </p:txBody>
      </p:sp>
      <p:sp>
        <p:nvSpPr>
          <p:cNvPr id="7" name="Title 1">
            <a:extLst>
              <a:ext uri="{FF2B5EF4-FFF2-40B4-BE49-F238E27FC236}">
                <a16:creationId xmlns:a16="http://schemas.microsoft.com/office/drawing/2014/main" id="{B5F99118-A96D-4D72-9B34-DF4430F2CAC6}"/>
              </a:ext>
            </a:extLst>
          </p:cNvPr>
          <p:cNvSpPr txBox="1">
            <a:spLocks/>
          </p:cNvSpPr>
          <p:nvPr/>
        </p:nvSpPr>
        <p:spPr>
          <a:xfrm>
            <a:off x="4142509" y="5677469"/>
            <a:ext cx="7287490" cy="734977"/>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pPr algn="r"/>
            <a:r>
              <a:rPr lang="en-US" sz="3600" dirty="0"/>
              <a:t>The Lampstand </a:t>
            </a:r>
            <a:r>
              <a:rPr lang="en-US" sz="2800" dirty="0"/>
              <a:t>[4:21-25]</a:t>
            </a:r>
          </a:p>
        </p:txBody>
      </p:sp>
      <p:sp>
        <p:nvSpPr>
          <p:cNvPr id="4" name="TextBox 3">
            <a:extLst>
              <a:ext uri="{FF2B5EF4-FFF2-40B4-BE49-F238E27FC236}">
                <a16:creationId xmlns:a16="http://schemas.microsoft.com/office/drawing/2014/main" id="{34C8D439-45CF-451E-AB89-90C554F6890B}"/>
              </a:ext>
            </a:extLst>
          </p:cNvPr>
          <p:cNvSpPr txBox="1"/>
          <p:nvPr/>
        </p:nvSpPr>
        <p:spPr>
          <a:xfrm>
            <a:off x="4614389" y="680224"/>
            <a:ext cx="7205904" cy="4801314"/>
          </a:xfrm>
          <a:prstGeom prst="rect">
            <a:avLst/>
          </a:prstGeom>
          <a:noFill/>
        </p:spPr>
        <p:txBody>
          <a:bodyPr wrap="square" rtlCol="0">
            <a:spAutoFit/>
          </a:bodyPr>
          <a:lstStyle/>
          <a:p>
            <a:r>
              <a:rPr lang="en-US" dirty="0"/>
              <a:t>Twofold meaning:</a:t>
            </a:r>
          </a:p>
          <a:p>
            <a:endParaRPr lang="en-US" dirty="0"/>
          </a:p>
          <a:p>
            <a:r>
              <a:rPr lang="en-US" dirty="0"/>
              <a:t>It </a:t>
            </a:r>
            <a:r>
              <a:rPr lang="en-US" b="1" dirty="0"/>
              <a:t>refers to Jesus himself </a:t>
            </a:r>
          </a:p>
          <a:p>
            <a:pPr marL="285750" indent="-285750">
              <a:buFont typeface="Arial" panose="020B0604020202020204" pitchFamily="34" charset="0"/>
              <a:buChar char="•"/>
            </a:pPr>
            <a:r>
              <a:rPr lang="en-US" dirty="0"/>
              <a:t>He came into the world to reveal the Love of God the Father</a:t>
            </a:r>
          </a:p>
          <a:p>
            <a:pPr marL="285750" indent="-285750">
              <a:buFont typeface="Arial" panose="020B0604020202020204" pitchFamily="34" charset="0"/>
              <a:buChar char="•"/>
            </a:pPr>
            <a:r>
              <a:rPr lang="en-US" dirty="0"/>
              <a:t>The mystery of the kingdom is present in Jesus</a:t>
            </a:r>
          </a:p>
          <a:p>
            <a:pPr marL="742950" lvl="1" indent="-285750">
              <a:buFont typeface="Arial" panose="020B0604020202020204" pitchFamily="34" charset="0"/>
              <a:buChar char="•"/>
            </a:pPr>
            <a:r>
              <a:rPr lang="en-US" dirty="0"/>
              <a:t>First, hidden/veiled and slowly revealed</a:t>
            </a:r>
          </a:p>
          <a:p>
            <a:pPr marL="742950" lvl="1" indent="-285750">
              <a:buFont typeface="Arial" panose="020B0604020202020204" pitchFamily="34" charset="0"/>
              <a:buChar char="•"/>
            </a:pPr>
            <a:r>
              <a:rPr lang="en-US" dirty="0"/>
              <a:t>Then revealed fully at the resurrection</a:t>
            </a:r>
          </a:p>
          <a:p>
            <a:endParaRPr lang="en-US" dirty="0"/>
          </a:p>
          <a:p>
            <a:r>
              <a:rPr lang="en-US" dirty="0"/>
              <a:t>It is </a:t>
            </a:r>
            <a:r>
              <a:rPr lang="en-US" b="1" dirty="0"/>
              <a:t>encouragement</a:t>
            </a:r>
            <a:r>
              <a:rPr lang="en-US" dirty="0"/>
              <a:t> the disciples under persecution</a:t>
            </a:r>
          </a:p>
          <a:p>
            <a:pPr marL="285750" indent="-285750">
              <a:buFont typeface="Arial" panose="020B0604020202020204" pitchFamily="34" charset="0"/>
              <a:buChar char="•"/>
            </a:pPr>
            <a:r>
              <a:rPr lang="en-US" dirty="0"/>
              <a:t>The life of Jesus is a gift to all believers. </a:t>
            </a:r>
          </a:p>
          <a:p>
            <a:pPr marL="285750" indent="-285750">
              <a:buFont typeface="Arial" panose="020B0604020202020204" pitchFamily="34" charset="0"/>
              <a:buChar char="•"/>
            </a:pPr>
            <a:r>
              <a:rPr lang="en-US" dirty="0"/>
              <a:t>Those who receive this gift are called to be courageous witnesses. </a:t>
            </a:r>
          </a:p>
          <a:p>
            <a:pPr marL="285750" indent="-285750">
              <a:buFont typeface="Arial" panose="020B0604020202020204" pitchFamily="34" charset="0"/>
              <a:buChar char="•"/>
            </a:pPr>
            <a:r>
              <a:rPr lang="en-US" dirty="0"/>
              <a:t>The life of faithful disciples will help others to find the kingdom of light, draw many to Jesus </a:t>
            </a:r>
          </a:p>
          <a:p>
            <a:pPr marL="285750" indent="-285750">
              <a:buFont typeface="Arial" panose="020B0604020202020204" pitchFamily="34" charset="0"/>
              <a:buChar char="•"/>
            </a:pPr>
            <a:r>
              <a:rPr lang="en-US" dirty="0"/>
              <a:t>A disciple must always stand out in the face of darkness</a:t>
            </a:r>
          </a:p>
          <a:p>
            <a:endParaRPr lang="en-US" dirty="0"/>
          </a:p>
          <a:p>
            <a:r>
              <a:rPr lang="en-US" dirty="0"/>
              <a:t>John 8:12 “I am the light of the world. Whoever follows me will not walk in darkness, but will have the light of life.”</a:t>
            </a:r>
          </a:p>
        </p:txBody>
      </p:sp>
    </p:spTree>
    <p:extLst>
      <p:ext uri="{BB962C8B-B14F-4D97-AF65-F5344CB8AC3E}">
        <p14:creationId xmlns:p14="http://schemas.microsoft.com/office/powerpoint/2010/main" val="3503974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9926D1-80ED-4A7C-8325-B5D1D4CBB011}"/>
              </a:ext>
            </a:extLst>
          </p:cNvPr>
          <p:cNvSpPr>
            <a:spLocks noGrp="1"/>
          </p:cNvSpPr>
          <p:nvPr>
            <p:ph type="title"/>
          </p:nvPr>
        </p:nvSpPr>
        <p:spPr>
          <a:xfrm>
            <a:off x="368489" y="423078"/>
            <a:ext cx="3275463" cy="6118539"/>
          </a:xfrm>
        </p:spPr>
        <p:txBody>
          <a:bodyPr>
            <a:noAutofit/>
          </a:bodyPr>
          <a:lstStyle/>
          <a:p>
            <a:pPr lvl="1">
              <a:spcBef>
                <a:spcPts val="0"/>
              </a:spcBef>
            </a:pPr>
            <a:r>
              <a:rPr lang="en-US" sz="2000" dirty="0">
                <a:solidFill>
                  <a:srgbClr val="FFFFFF"/>
                </a:solidFill>
                <a:latin typeface="+mj-lt"/>
              </a:rPr>
              <a:t>And He was saying, “The kingdom of God is like a man who casts seed upon the soil;  and he goes to bed at night and gets up daily, and the seed sprouts and grows—how, he himself does not know.  The soil produces crops by itself; first the stalk, then the head, then the mature grain in the head. Now when the crop permits, he immediately puts in the sickle, because the harvest has come.”</a:t>
            </a:r>
          </a:p>
        </p:txBody>
      </p:sp>
      <p:sp>
        <p:nvSpPr>
          <p:cNvPr id="3" name="Content Placeholder 2">
            <a:extLst>
              <a:ext uri="{FF2B5EF4-FFF2-40B4-BE49-F238E27FC236}">
                <a16:creationId xmlns:a16="http://schemas.microsoft.com/office/drawing/2014/main" id="{0D69368E-AB7B-4F01-9134-5781457CC4B7}"/>
              </a:ext>
            </a:extLst>
          </p:cNvPr>
          <p:cNvSpPr>
            <a:spLocks noGrp="1"/>
          </p:cNvSpPr>
          <p:nvPr>
            <p:ph idx="1"/>
          </p:nvPr>
        </p:nvSpPr>
        <p:spPr>
          <a:xfrm>
            <a:off x="4614389" y="936711"/>
            <a:ext cx="6815992" cy="4984578"/>
          </a:xfrm>
        </p:spPr>
        <p:txBody>
          <a:bodyPr anchor="ctr">
            <a:normAutofit/>
          </a:bodyPr>
          <a:lstStyle/>
          <a:p>
            <a:endParaRPr lang="en-US" dirty="0"/>
          </a:p>
          <a:p>
            <a:endParaRPr lang="en-US" dirty="0"/>
          </a:p>
          <a:p>
            <a:endParaRPr lang="en-US" dirty="0"/>
          </a:p>
        </p:txBody>
      </p:sp>
      <p:sp>
        <p:nvSpPr>
          <p:cNvPr id="7" name="Title 1">
            <a:extLst>
              <a:ext uri="{FF2B5EF4-FFF2-40B4-BE49-F238E27FC236}">
                <a16:creationId xmlns:a16="http://schemas.microsoft.com/office/drawing/2014/main" id="{B5F99118-A96D-4D72-9B34-DF4430F2CAC6}"/>
              </a:ext>
            </a:extLst>
          </p:cNvPr>
          <p:cNvSpPr txBox="1">
            <a:spLocks/>
          </p:cNvSpPr>
          <p:nvPr/>
        </p:nvSpPr>
        <p:spPr>
          <a:xfrm>
            <a:off x="4668493" y="5943879"/>
            <a:ext cx="7287490" cy="734977"/>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pPr algn="r"/>
            <a:r>
              <a:rPr lang="en-US" sz="3600" dirty="0"/>
              <a:t>The Growth of a Seed </a:t>
            </a:r>
            <a:r>
              <a:rPr lang="en-US" sz="2800" dirty="0"/>
              <a:t>[4:26-29]</a:t>
            </a:r>
          </a:p>
        </p:txBody>
      </p:sp>
      <p:sp>
        <p:nvSpPr>
          <p:cNvPr id="4" name="TextBox 3">
            <a:extLst>
              <a:ext uri="{FF2B5EF4-FFF2-40B4-BE49-F238E27FC236}">
                <a16:creationId xmlns:a16="http://schemas.microsoft.com/office/drawing/2014/main" id="{F9C2359B-19F8-4C84-BABA-CFB1853C6539}"/>
              </a:ext>
            </a:extLst>
          </p:cNvPr>
          <p:cNvSpPr txBox="1"/>
          <p:nvPr/>
        </p:nvSpPr>
        <p:spPr>
          <a:xfrm>
            <a:off x="4297680" y="311568"/>
            <a:ext cx="7419703" cy="5632311"/>
          </a:xfrm>
          <a:prstGeom prst="rect">
            <a:avLst/>
          </a:prstGeom>
          <a:noFill/>
        </p:spPr>
        <p:txBody>
          <a:bodyPr wrap="square" rtlCol="0">
            <a:spAutoFit/>
          </a:bodyPr>
          <a:lstStyle/>
          <a:p>
            <a:r>
              <a:rPr lang="en-US" dirty="0"/>
              <a:t>Only found in Mark; the only parable Mark explicitly calls a </a:t>
            </a:r>
            <a:r>
              <a:rPr lang="en-US" i="1" dirty="0"/>
              <a:t>kingdom parable</a:t>
            </a:r>
            <a:r>
              <a:rPr lang="en-US" dirty="0"/>
              <a:t>.</a:t>
            </a:r>
          </a:p>
          <a:p>
            <a:endParaRPr lang="en-US" dirty="0"/>
          </a:p>
          <a:p>
            <a:pPr marL="285750" indent="-285750">
              <a:buFont typeface="Arial" panose="020B0604020202020204" pitchFamily="34" charset="0"/>
              <a:buChar char="•"/>
            </a:pPr>
            <a:r>
              <a:rPr lang="en-US" dirty="0"/>
              <a:t>The farmer simply scatters the seed and returns to the daily activity. </a:t>
            </a:r>
          </a:p>
          <a:p>
            <a:pPr marL="285750" indent="-285750">
              <a:buFont typeface="Arial" panose="020B0604020202020204" pitchFamily="34" charset="0"/>
              <a:buChar char="•"/>
            </a:pPr>
            <a:r>
              <a:rPr lang="en-US" dirty="0"/>
              <a:t>The seed sprouts and grows mysteriously – by the power of God, not man </a:t>
            </a:r>
          </a:p>
          <a:p>
            <a:pPr marL="285750" indent="-285750">
              <a:buFont typeface="Arial" panose="020B0604020202020204" pitchFamily="34" charset="0"/>
              <a:buChar char="•"/>
            </a:pPr>
            <a:r>
              <a:rPr lang="en-US" dirty="0"/>
              <a:t>There is a great need to cooperate with God/his grace at work</a:t>
            </a:r>
          </a:p>
          <a:p>
            <a:pPr marL="742950" lvl="1" indent="-285750">
              <a:buFont typeface="Arial" panose="020B0604020202020204" pitchFamily="34" charset="0"/>
              <a:buChar char="•"/>
            </a:pPr>
            <a:r>
              <a:rPr lang="en-US" dirty="0"/>
              <a:t>You cannot change the circumstances// within God’s framework</a:t>
            </a:r>
          </a:p>
          <a:p>
            <a:pPr marL="285750" indent="-285750">
              <a:buFont typeface="Arial" panose="020B0604020202020204" pitchFamily="34" charset="0"/>
              <a:buChar char="•"/>
            </a:pPr>
            <a:r>
              <a:rPr lang="en-US" dirty="0"/>
              <a:t>The parable teaches about the image of the hidden growth of the kingdom within human hearts and society</a:t>
            </a:r>
          </a:p>
          <a:p>
            <a:endParaRPr lang="en-US" dirty="0"/>
          </a:p>
          <a:p>
            <a:r>
              <a:rPr lang="en-US" dirty="0"/>
              <a:t>It is a parable of assurance and a warning</a:t>
            </a:r>
          </a:p>
          <a:p>
            <a:pPr marL="285750" indent="-285750">
              <a:buFont typeface="Arial" panose="020B0604020202020204" pitchFamily="34" charset="0"/>
              <a:buChar char="•"/>
            </a:pPr>
            <a:r>
              <a:rPr lang="en-US" dirty="0"/>
              <a:t>that the final eschatological harvest has begun in the ministry of Jesus – it continues to be revealed, gradually, teaching moments</a:t>
            </a:r>
          </a:p>
          <a:p>
            <a:pPr marL="285750" indent="-285750">
              <a:buFont typeface="Arial" panose="020B0604020202020204" pitchFamily="34" charset="0"/>
              <a:buChar char="•"/>
            </a:pPr>
            <a:r>
              <a:rPr lang="en-US" dirty="0"/>
              <a:t>It’s a mystery produced by God, not by the handiwork of man</a:t>
            </a:r>
          </a:p>
          <a:p>
            <a:endParaRPr lang="en-US" dirty="0"/>
          </a:p>
          <a:p>
            <a:r>
              <a:rPr lang="en-US" dirty="0"/>
              <a:t>One can do nothing to hasten its arrival- God’s timing</a:t>
            </a:r>
          </a:p>
          <a:p>
            <a:endParaRPr lang="en-US" dirty="0"/>
          </a:p>
          <a:p>
            <a:r>
              <a:rPr lang="en-US" dirty="0"/>
              <a:t>It stands in stark contrast to the zealot – any desire to hasten the arrival of the kingdom will fail, including with violence. </a:t>
            </a:r>
          </a:p>
          <a:p>
            <a:pPr algn="ctr"/>
            <a:r>
              <a:rPr lang="en-US" dirty="0"/>
              <a:t>Patient waiting, </a:t>
            </a:r>
            <a:r>
              <a:rPr lang="en-US" i="1" dirty="0"/>
              <a:t>not activity </a:t>
            </a:r>
            <a:r>
              <a:rPr lang="en-US" dirty="0"/>
              <a:t>that</a:t>
            </a:r>
            <a:r>
              <a:rPr lang="en-US" i="1" dirty="0"/>
              <a:t> </a:t>
            </a:r>
            <a:r>
              <a:rPr lang="en-US" dirty="0"/>
              <a:t>will bring the harvest</a:t>
            </a:r>
          </a:p>
          <a:p>
            <a:pPr algn="ctr"/>
            <a:r>
              <a:rPr lang="en-US" dirty="0"/>
              <a:t> – far beyond expectations</a:t>
            </a:r>
          </a:p>
        </p:txBody>
      </p:sp>
    </p:spTree>
    <p:extLst>
      <p:ext uri="{BB962C8B-B14F-4D97-AF65-F5344CB8AC3E}">
        <p14:creationId xmlns:p14="http://schemas.microsoft.com/office/powerpoint/2010/main" val="4218464258"/>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TM03457491[[fn=Metropolitan]]</Template>
  <TotalTime>6005</TotalTime>
  <Words>4799</Words>
  <Application>Microsoft Office PowerPoint</Application>
  <PresentationFormat>Widescreen</PresentationFormat>
  <Paragraphs>227</Paragraphs>
  <Slides>22</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Courier New</vt:lpstr>
      <vt:lpstr>system-ui</vt:lpstr>
      <vt:lpstr>Metropolitan</vt:lpstr>
      <vt:lpstr>The Gospel of Mark -Parables and Miracles</vt:lpstr>
      <vt:lpstr>Teaching with Authority</vt:lpstr>
      <vt:lpstr>The Kingdom of God</vt:lpstr>
      <vt:lpstr>Parables and Miracles</vt:lpstr>
      <vt:lpstr>Why Did Jesus Speak in Parables?</vt:lpstr>
      <vt:lpstr>The Strong Man [3:23-27]</vt:lpstr>
      <vt:lpstr>“Hear this! A sower went out to sow. And as he sowed, some seed fell on the path, and the birds came and ate it up.  Other seed fell on rocky ground where it had little soil. It sprang up at once because the soil was not deep. And when the sun rose, it was scorched and it withered for lack of roots. Some seed fell among thorns, and the thorns grew up and choked it and it produced no grain. And some seed fell on rich soil and produced fruit. It came up and grew and yielded thirty, sixty, and a hundredfold.” He added, “Whoever has ears to hear ought to hear.”</vt:lpstr>
      <vt:lpstr>And He was saying to them, “A lamp is not brought to be put under a basket, or under a bed, is it? Is it not brought to be put on the lampstand? For nothing is hidden, except to be revealed; nor has anything been secret, but that it would come to light.  If anyone has ears to hear, let him hear.” And He was saying to them, “Take care what you listen to. By your standard of measure it will be measured to you; and more will be given you besides. For whoever has, to him more will be given; and whoever does not have, even what he has will be taken away from him.”</vt:lpstr>
      <vt:lpstr>And He was saying, “The kingdom of God is like a man who casts seed upon the soil;  and he goes to bed at night and gets up daily, and the seed sprouts and grows—how, he himself does not know.  The soil produces crops by itself; first the stalk, then the head, then the mature grain in the head. Now when the crop permits, he immediately puts in the sickle, because the harvest has come.”</vt:lpstr>
      <vt:lpstr>And He was saying, “How shall we picture the kingdom of God, or by what parable shall we present it? It is like a mustard seed, which, when sown upon the soil, though it is the smallest of all the seeds that are upon the soil, yet when it is sown, it grows up and becomes larger than all the garden plants, and forms large branches, with the result that the birds of the sky can nest under its shade.”</vt:lpstr>
      <vt:lpstr>Discussion - Parables     How do the parables of the kingdom help you understand the mission of the church in our modern world?  How do we balance action (like disciples sent out on mission) with trusting that God will bring about his Kingdom (it grows mysteriously by His power)?  </vt:lpstr>
      <vt:lpstr>Miracles</vt:lpstr>
      <vt:lpstr>The Gerasene Demoniac  [5:1-20]</vt:lpstr>
      <vt:lpstr>The Gerasene Demoniac  [5:1-20] Power over Demons</vt:lpstr>
      <vt:lpstr>Healing of Jairus’ Daughter [5:21-42]</vt:lpstr>
      <vt:lpstr>PowerPoint Presentation</vt:lpstr>
      <vt:lpstr>Jesus walks on water [6:45-52] Power over Nature</vt:lpstr>
      <vt:lpstr>Healing at Bethsaida [8:22-25] Power over Sickness</vt:lpstr>
      <vt:lpstr>Discussion - Miracles  How do we respond  to witnessing the power of God?  Would we ask Jesus to leave instead of following Him? What if it cost us everything?  Why do you think the disciples were slow to understand Jesus’ identity and mission even after witnessing so much?  Think of two lessons that Christ taught us during the healing of demoniac (with the pigs).       </vt:lpstr>
      <vt:lpstr>Just tonight, we talked about these…Psalm 107</vt:lpstr>
      <vt:lpstr>Final Week!</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Sparrow</dc:creator>
  <cp:lastModifiedBy>Rich Rasmussen</cp:lastModifiedBy>
  <cp:revision>247</cp:revision>
  <dcterms:created xsi:type="dcterms:W3CDTF">2021-02-01T23:19:24Z</dcterms:created>
  <dcterms:modified xsi:type="dcterms:W3CDTF">2021-03-23T16:47:04Z</dcterms:modified>
</cp:coreProperties>
</file>